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8"/>
  </p:notesMasterIdLst>
  <p:sldIdLst>
    <p:sldId id="280" r:id="rId2"/>
    <p:sldId id="411" r:id="rId3"/>
    <p:sldId id="410" r:id="rId4"/>
    <p:sldId id="413" r:id="rId5"/>
    <p:sldId id="412" r:id="rId6"/>
    <p:sldId id="423" r:id="rId7"/>
    <p:sldId id="333" r:id="rId8"/>
    <p:sldId id="431" r:id="rId9"/>
    <p:sldId id="432" r:id="rId10"/>
    <p:sldId id="433" r:id="rId11"/>
    <p:sldId id="434" r:id="rId12"/>
    <p:sldId id="435" r:id="rId13"/>
    <p:sldId id="424" r:id="rId14"/>
    <p:sldId id="425" r:id="rId15"/>
    <p:sldId id="427" r:id="rId16"/>
    <p:sldId id="428" r:id="rId17"/>
    <p:sldId id="442" r:id="rId18"/>
    <p:sldId id="440" r:id="rId19"/>
    <p:sldId id="401" r:id="rId20"/>
    <p:sldId id="402" r:id="rId21"/>
    <p:sldId id="403" r:id="rId22"/>
    <p:sldId id="438" r:id="rId23"/>
    <p:sldId id="439" r:id="rId24"/>
    <p:sldId id="446" r:id="rId25"/>
    <p:sldId id="447" r:id="rId26"/>
    <p:sldId id="416" r:id="rId27"/>
    <p:sldId id="260" r:id="rId28"/>
    <p:sldId id="415" r:id="rId29"/>
    <p:sldId id="417" r:id="rId30"/>
    <p:sldId id="256" r:id="rId31"/>
    <p:sldId id="257" r:id="rId32"/>
    <p:sldId id="443" r:id="rId33"/>
    <p:sldId id="422" r:id="rId34"/>
    <p:sldId id="444" r:id="rId35"/>
    <p:sldId id="445" r:id="rId36"/>
    <p:sldId id="448" r:id="rId37"/>
  </p:sldIdLst>
  <p:sldSz cx="12192000" cy="6858000"/>
  <p:notesSz cx="6858000" cy="9144000"/>
  <p:embeddedFontLst>
    <p:embeddedFont>
      <p:font typeface="Cambria Math" panose="02040503050406030204" pitchFamily="18" charset="0"/>
      <p:regular r:id="rId39"/>
    </p:embeddedFont>
    <p:embeddedFont>
      <p:font typeface="Franklin Gothic Book" panose="020B0503020102020204" pitchFamily="34" charset="0"/>
      <p:regular r:id="rId40"/>
      <p:italic r:id="rId41"/>
    </p:embeddedFont>
    <p:embeddedFont>
      <p:font typeface="Garamond" panose="02020404030301010803" pitchFamily="18" charset="0"/>
      <p:regular r:id="rId42"/>
      <p:bold r:id="rId43"/>
      <p:italic r:id="rId44"/>
      <p:boldItalic r:id="rId45"/>
    </p:embeddedFont>
    <p:embeddedFont>
      <p:font typeface="Libre Franklin" pitchFamily="2" charset="77"/>
      <p:regular r:id="rId46"/>
      <p:bold r:id="rId47"/>
      <p:italic r:id="rId48"/>
      <p:boldItalic r:id="rId49"/>
    </p:embeddedFont>
    <p:embeddedFont>
      <p:font typeface="Libre Franklin Light" panose="020F0302020204030204" pitchFamily="34" charset="0"/>
      <p:regular r:id="rId50"/>
      <p:italic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DBB"/>
    <a:srgbClr val="274215"/>
    <a:srgbClr val="2A3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2" autoAdjust="0"/>
    <p:restoredTop sz="96125" autoAdjust="0"/>
  </p:normalViewPr>
  <p:slideViewPr>
    <p:cSldViewPr snapToGrid="0" snapToObjects="1">
      <p:cViewPr varScale="1">
        <p:scale>
          <a:sx n="116" d="100"/>
          <a:sy n="116" d="100"/>
        </p:scale>
        <p:origin x="2184" y="5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Footnote to his book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225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DEC8C-C3AA-30A7-886F-9E16A13F3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C931F-92C7-94D6-6A45-54CC8BB1C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1843E1-189A-8361-49A0-B91BECDBAB13}"/>
              </a:ext>
            </a:extLst>
          </p:cNvPr>
          <p:cNvSpPr>
            <a:spLocks noGrp="1"/>
          </p:cNvSpPr>
          <p:nvPr>
            <p:ph type="body" idx="1"/>
          </p:nvPr>
        </p:nvSpPr>
        <p:spPr/>
        <p:txBody>
          <a:bodyPr/>
          <a:lstStyle/>
          <a:p>
            <a:r>
              <a:rPr lang="en-US" dirty="0"/>
              <a:t>Footnote to his book </a:t>
            </a:r>
          </a:p>
        </p:txBody>
      </p:sp>
      <p:sp>
        <p:nvSpPr>
          <p:cNvPr id="4" name="Slide Number Placeholder 3">
            <a:extLst>
              <a:ext uri="{FF2B5EF4-FFF2-40B4-BE49-F238E27FC236}">
                <a16:creationId xmlns:a16="http://schemas.microsoft.com/office/drawing/2014/main" id="{B84E489E-D8A8-9AEA-C377-21D070C76C7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873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I am going to talk about political economy and how I see the role of economists generally -- and of the role of agricultural, resource and applied economics -- in both descriptive and prescriptive policy analyses. Because this is the Galbraith lecture, I should say a few things about the man. First, much of Galbraith’s work related to political economy was motivated by the same concerns for realism that has motivated my own work. We, of course, would differ regarding emphasis, and differ regarding the structure of our analytical models. But we would agree that we should treat the political process as integral to economic performance, welfare, and policy formation.</a:t>
            </a:r>
          </a:p>
          <a:p>
            <a:endParaRPr lang="en-US" sz="1200" b="0" i="0" u="none" strike="noStrike" cap="none" dirty="0">
              <a:solidFill>
                <a:schemeClr val="dk1"/>
              </a:solidFill>
              <a:effectLst/>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Galbraith’s policy advice begins by recognizing that economic behavior is embedded in institutions and social structures, not merely in models of individual rational choice. During his long, productive life, he saw the rise of the managerial economy and state, of large corporate power and mass consumption. And he recognized that the standard model of a night watchman government tending over highly competitive firms and atomized customers was inadequate to the task of informing real-world policy. The key implication of Galbraith’s basic model that I want to highlight is that politicians have to work within the economic system and political landscape as they are, not as we want them to be.</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94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862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9AE19-E6BE-B133-4C59-60BCF30AE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8935C-2FC8-C4D4-83EA-811552D1C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0510B1-392F-4007-4B1C-9289B0603D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63EBDA-0FF6-2A25-7EE1-B006E2DC76A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6985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a:extLst>
            <a:ext uri="{FF2B5EF4-FFF2-40B4-BE49-F238E27FC236}">
              <a16:creationId xmlns:a16="http://schemas.microsoft.com/office/drawing/2014/main" id="{A725E98D-72D5-1D08-7CD3-E96AE493EE8B}"/>
            </a:ext>
          </a:extLst>
        </p:cNvPr>
        <p:cNvGrpSpPr/>
        <p:nvPr/>
      </p:nvGrpSpPr>
      <p:grpSpPr>
        <a:xfrm>
          <a:off x="0" y="0"/>
          <a:ext cx="0" cy="0"/>
          <a:chOff x="0" y="0"/>
          <a:chExt cx="0" cy="0"/>
        </a:xfrm>
      </p:grpSpPr>
      <p:sp>
        <p:nvSpPr>
          <p:cNvPr id="538" name="Google Shape;538;g13b5e36d4ce_0_49:notes">
            <a:extLst>
              <a:ext uri="{FF2B5EF4-FFF2-40B4-BE49-F238E27FC236}">
                <a16:creationId xmlns:a16="http://schemas.microsoft.com/office/drawing/2014/main" id="{2B444B9B-C558-D207-AE1F-09474CA4612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13b5e36d4ce_0_49:notes">
            <a:extLst>
              <a:ext uri="{FF2B5EF4-FFF2-40B4-BE49-F238E27FC236}">
                <a16:creationId xmlns:a16="http://schemas.microsoft.com/office/drawing/2014/main" id="{6E425173-A3F7-7BC5-2B1D-8B79E8DFB85C}"/>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g13b5e36d4ce_0_49:notes">
            <a:extLst>
              <a:ext uri="{FF2B5EF4-FFF2-40B4-BE49-F238E27FC236}">
                <a16:creationId xmlns:a16="http://schemas.microsoft.com/office/drawing/2014/main" id="{7DD3DD84-0753-F95B-B6C1-D8DFF01590BE}"/>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224167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A4ACA4D6-12D5-EE2E-8F22-BCDED8372C09}"/>
            </a:ext>
          </a:extLst>
        </p:cNvPr>
        <p:cNvGrpSpPr/>
        <p:nvPr/>
      </p:nvGrpSpPr>
      <p:grpSpPr>
        <a:xfrm>
          <a:off x="0" y="0"/>
          <a:ext cx="0" cy="0"/>
          <a:chOff x="0" y="0"/>
          <a:chExt cx="0" cy="0"/>
        </a:xfrm>
      </p:grpSpPr>
      <p:sp>
        <p:nvSpPr>
          <p:cNvPr id="558" name="Google Shape;558;g13a059e4549_0_53:notes">
            <a:extLst>
              <a:ext uri="{FF2B5EF4-FFF2-40B4-BE49-F238E27FC236}">
                <a16:creationId xmlns:a16="http://schemas.microsoft.com/office/drawing/2014/main" id="{158FEE81-E365-142C-5552-9404FEC115D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13a059e4549_0_53:notes">
            <a:extLst>
              <a:ext uri="{FF2B5EF4-FFF2-40B4-BE49-F238E27FC236}">
                <a16:creationId xmlns:a16="http://schemas.microsoft.com/office/drawing/2014/main" id="{FA151781-49C7-8D12-0D6A-8E22B511DBD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g13a059e4549_0_53:notes">
            <a:extLst>
              <a:ext uri="{FF2B5EF4-FFF2-40B4-BE49-F238E27FC236}">
                <a16:creationId xmlns:a16="http://schemas.microsoft.com/office/drawing/2014/main" id="{2AA0CAAE-5316-E838-B447-9D3B7A78131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extLst>
      <p:ext uri="{BB962C8B-B14F-4D97-AF65-F5344CB8AC3E}">
        <p14:creationId xmlns:p14="http://schemas.microsoft.com/office/powerpoint/2010/main" val="302270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4A3A8-A2DA-0665-3084-CF9A57300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70D65-C9DD-C5FA-818E-A78E379176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E36AB-31AD-5455-1699-19A1522C977A}"/>
              </a:ext>
            </a:extLst>
          </p:cNvPr>
          <p:cNvSpPr>
            <a:spLocks noGrp="1"/>
          </p:cNvSpPr>
          <p:nvPr>
            <p:ph type="body" idx="1"/>
          </p:nvPr>
        </p:nvSpPr>
        <p:spPr/>
        <p:txBody>
          <a:bodyPr/>
          <a:lstStyle/>
          <a:p>
            <a:pPr marL="285750" indent="-285750">
              <a:buFont typeface="Arial" panose="020B0604020202020204" pitchFamily="34" charset="0"/>
              <a:buChar char="•"/>
            </a:pPr>
            <a:r>
              <a:rPr lang="en-US" b="1" dirty="0">
                <a:latin typeface="Libre Franklin" pitchFamily="2" charset="77"/>
              </a:rPr>
              <a:t>Point</a:t>
            </a:r>
            <a:r>
              <a:rPr lang="en-US" b="1" i="1" dirty="0">
                <a:latin typeface="Libre Franklin" pitchFamily="2" charset="77"/>
              </a:rPr>
              <a:t> a </a:t>
            </a:r>
            <a:r>
              <a:rPr lang="en-US" dirty="0">
                <a:latin typeface="Libre Franklin" pitchFamily="2" charset="77"/>
              </a:rPr>
              <a:t>is the social optimum in which the tradeoff between the welfare between the two groups is one to one.</a:t>
            </a:r>
          </a:p>
          <a:p>
            <a:pPr marL="285750" indent="-285750">
              <a:buFont typeface="Arial" panose="020B0604020202020204" pitchFamily="34" charset="0"/>
              <a:buChar char="•"/>
            </a:pPr>
            <a:r>
              <a:rPr lang="en-US" b="1" i="1" dirty="0">
                <a:latin typeface="Libre Franklin" pitchFamily="2" charset="77"/>
              </a:rPr>
              <a:t>Sa</a:t>
            </a:r>
            <a:r>
              <a:rPr lang="en-US" dirty="0">
                <a:latin typeface="Libre Franklin" pitchFamily="2" charset="77"/>
              </a:rPr>
              <a:t> represents welfare of group R if it were possible to first attain the combination of welfare levels at point a and then </a:t>
            </a:r>
            <a:r>
              <a:rPr lang="en-US" dirty="0" err="1">
                <a:latin typeface="Libre Franklin" pitchFamily="2" charset="77"/>
              </a:rPr>
              <a:t>costlessly</a:t>
            </a:r>
            <a:r>
              <a:rPr lang="en-US" dirty="0">
                <a:latin typeface="Libre Franklin" pitchFamily="2" charset="77"/>
              </a:rPr>
              <a:t> transfer all group A’s welfare to group R.</a:t>
            </a:r>
          </a:p>
          <a:p>
            <a:pPr marL="285750" indent="-285750">
              <a:buFont typeface="Arial" panose="020B0604020202020204" pitchFamily="34" charset="0"/>
              <a:buChar char="•"/>
            </a:pPr>
            <a:r>
              <a:rPr lang="en-US" b="1" dirty="0">
                <a:latin typeface="Libre Franklin" pitchFamily="2" charset="77"/>
              </a:rPr>
              <a:t>Point </a:t>
            </a:r>
            <a:r>
              <a:rPr lang="en-US" b="1" i="1" dirty="0">
                <a:latin typeface="Libre Franklin" pitchFamily="2" charset="77"/>
              </a:rPr>
              <a:t>b</a:t>
            </a:r>
            <a:r>
              <a:rPr lang="en-US" b="1" dirty="0">
                <a:latin typeface="Libre Franklin" pitchFamily="2" charset="77"/>
              </a:rPr>
              <a:t> </a:t>
            </a:r>
            <a:r>
              <a:rPr lang="en-US" dirty="0">
                <a:latin typeface="Libre Franklin" pitchFamily="2" charset="77"/>
              </a:rPr>
              <a:t>represents an enhancement of group A’s welfare</a:t>
            </a:r>
          </a:p>
          <a:p>
            <a:pPr marL="285750" indent="-285750">
              <a:buFont typeface="Arial" panose="020B0604020202020204" pitchFamily="34" charset="0"/>
              <a:buChar char="•"/>
            </a:pPr>
            <a:r>
              <a:rPr lang="en-US" b="1" i="1" dirty="0">
                <a:latin typeface="Libre Franklin" pitchFamily="2" charset="77"/>
              </a:rPr>
              <a:t>Sb</a:t>
            </a:r>
            <a:r>
              <a:rPr lang="en-US" dirty="0">
                <a:latin typeface="Libre Franklin" pitchFamily="2" charset="77"/>
              </a:rPr>
              <a:t> represents below optimal welfare levels for Group R</a:t>
            </a:r>
            <a:endParaRPr lang="en-US" b="1" dirty="0">
              <a:latin typeface="Libre Franklin" pitchFamily="2" charset="77"/>
            </a:endParaRPr>
          </a:p>
          <a:p>
            <a:pPr marL="285750" indent="-285750">
              <a:buFont typeface="Arial" panose="020B0604020202020204" pitchFamily="34" charset="0"/>
              <a:buChar char="•"/>
            </a:pPr>
            <a:r>
              <a:rPr lang="en-US" dirty="0">
                <a:latin typeface="Libre Franklin" pitchFamily="2" charset="77"/>
              </a:rPr>
              <a:t>The </a:t>
            </a:r>
            <a:r>
              <a:rPr lang="en-US" b="1" dirty="0">
                <a:latin typeface="Libre Franklin" pitchFamily="2" charset="77"/>
              </a:rPr>
              <a:t>red curve </a:t>
            </a:r>
            <a:r>
              <a:rPr lang="en-US" dirty="0">
                <a:latin typeface="Libre Franklin" pitchFamily="2" charset="77"/>
              </a:rPr>
              <a:t>represents the policy indifference curve in terms of governmental welfare/political support; positioning stems from governance structures </a:t>
            </a:r>
          </a:p>
          <a:p>
            <a:pPr marL="285750" indent="-285750">
              <a:buFont typeface="Arial" panose="020B0604020202020204" pitchFamily="34" charset="0"/>
              <a:buChar char="•"/>
            </a:pPr>
            <a:r>
              <a:rPr lang="en-US" b="1" dirty="0">
                <a:latin typeface="Libre Franklin" pitchFamily="2" charset="77"/>
              </a:rPr>
              <a:t>Point c </a:t>
            </a:r>
            <a:r>
              <a:rPr lang="en-US" dirty="0">
                <a:latin typeface="Libre Franklin" pitchFamily="2" charset="77"/>
              </a:rPr>
              <a:t>represents net welfare value after accounting for lobbying/influence costs</a:t>
            </a:r>
          </a:p>
          <a:p>
            <a:pPr marL="285750" indent="-285750">
              <a:buFont typeface="Arial" panose="020B0604020202020204" pitchFamily="34" charset="0"/>
              <a:buChar char="•"/>
            </a:pPr>
            <a:r>
              <a:rPr lang="en-US" dirty="0">
                <a:latin typeface="Libre Franklin" pitchFamily="2" charset="77"/>
              </a:rPr>
              <a:t>The </a:t>
            </a:r>
            <a:r>
              <a:rPr lang="en-US" b="1" dirty="0">
                <a:latin typeface="Libre Franklin" pitchFamily="2" charset="77"/>
              </a:rPr>
              <a:t>red slope </a:t>
            </a:r>
            <a:r>
              <a:rPr lang="en-US" dirty="0">
                <a:latin typeface="Libre Franklin" pitchFamily="2" charset="77"/>
              </a:rPr>
              <a:t>is the greater weight in the governance function placed on group A relative to group R</a:t>
            </a:r>
          </a:p>
          <a:p>
            <a:pPr marL="285750" indent="-285750">
              <a:buFont typeface="Arial" panose="020B0604020202020204" pitchFamily="34" charset="0"/>
              <a:buChar char="•"/>
            </a:pPr>
            <a:r>
              <a:rPr lang="en-US" dirty="0">
                <a:latin typeface="Libre Franklin" pitchFamily="2" charset="77"/>
              </a:rPr>
              <a:t>Greater the weight on total social welfare, the more effort a group would have to make to shift welfare outcomes to some other points along the frontier</a:t>
            </a:r>
          </a:p>
        </p:txBody>
      </p:sp>
      <p:sp>
        <p:nvSpPr>
          <p:cNvPr id="4" name="Slide Number Placeholder 3">
            <a:extLst>
              <a:ext uri="{FF2B5EF4-FFF2-40B4-BE49-F238E27FC236}">
                <a16:creationId xmlns:a16="http://schemas.microsoft.com/office/drawing/2014/main" id="{56F7CFF0-6CAD-7442-5C37-E60FD1BD558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9673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6" indent="-342900">
              <a:spcBef>
                <a:spcPts val="500"/>
              </a:spcBef>
              <a:spcAft>
                <a:spcPts val="500"/>
              </a:spcAft>
              <a:buFont typeface="Arial" panose="020B0604020202020204" pitchFamily="34" charset="0"/>
              <a:buChar char="•"/>
            </a:pPr>
            <a:r>
              <a:rPr lang="en-US" sz="2600" dirty="0">
                <a:latin typeface="Libre Franklin" pitchFamily="2" charset="77"/>
              </a:rPr>
              <a:t>Welfare transformation frontiers will shift as a result of the introduction of a PERT policy. </a:t>
            </a:r>
          </a:p>
          <a:p>
            <a:pPr marL="342900" lvl="6" indent="-342900">
              <a:spcBef>
                <a:spcPts val="500"/>
              </a:spcBef>
              <a:spcAft>
                <a:spcPts val="500"/>
              </a:spcAft>
              <a:buFont typeface="Arial" panose="020B0604020202020204" pitchFamily="34" charset="0"/>
              <a:buChar char="•"/>
            </a:pPr>
            <a:r>
              <a:rPr lang="en-US" sz="2600" dirty="0">
                <a:latin typeface="Libre Franklin" pitchFamily="2" charset="77"/>
              </a:rPr>
              <a:t>If the growth of the pie-expansion is unbalanced, we must visit the question of political complementarity.</a:t>
            </a:r>
          </a:p>
          <a:p>
            <a:pPr marL="342900" lvl="6" indent="-342900">
              <a:spcBef>
                <a:spcPts val="500"/>
              </a:spcBef>
              <a:spcAft>
                <a:spcPts val="500"/>
              </a:spcAft>
              <a:buFont typeface="Arial" panose="020B0604020202020204" pitchFamily="34" charset="0"/>
              <a:buChar char="•"/>
            </a:pPr>
            <a:r>
              <a:rPr lang="en-US" sz="2600" dirty="0">
                <a:latin typeface="Libre Franklin" pitchFamily="2" charset="77"/>
              </a:rPr>
              <a:t>Some interest groups may benefit while others may lose absolutely.</a:t>
            </a:r>
          </a:p>
          <a:p>
            <a:pPr marL="342900" lvl="6" indent="-342900">
              <a:spcBef>
                <a:spcPts val="500"/>
              </a:spcBef>
              <a:spcAft>
                <a:spcPts val="500"/>
              </a:spcAft>
              <a:buFont typeface="Arial" panose="020B0604020202020204" pitchFamily="34" charset="0"/>
              <a:buChar char="•"/>
            </a:pPr>
            <a:r>
              <a:rPr lang="en-US" sz="2600" dirty="0">
                <a:latin typeface="Libre Franklin" pitchFamily="2" charset="77"/>
              </a:rPr>
              <a:t>Depending on the obstructionist behavior or any notions of fairness, the design of a compensatory PEST should be considered.</a:t>
            </a:r>
          </a:p>
          <a:p>
            <a:pPr marL="342900" lvl="6" indent="-342900">
              <a:spcBef>
                <a:spcPts val="500"/>
              </a:spcBef>
              <a:spcAft>
                <a:spcPts val="500"/>
              </a:spcAft>
              <a:buFont typeface="Arial" panose="020B0604020202020204" pitchFamily="34" charset="0"/>
              <a:buChar char="•"/>
            </a:pPr>
            <a:r>
              <a:rPr lang="en-US" sz="2600" dirty="0">
                <a:latin typeface="Libre Franklin" pitchFamily="2" charset="77"/>
              </a:rPr>
              <a:t>This explains why the “Washington Consensus” must be rejected. The conditions by the World Bank for loans to country governments have failed miserably. As I’ve argued on numerous occasions, the correct answer is to get the governance structure right.</a:t>
            </a:r>
          </a:p>
          <a:p>
            <a:pPr marL="342900" lvl="6" indent="-342900">
              <a:spcBef>
                <a:spcPts val="500"/>
              </a:spcBef>
              <a:spcAft>
                <a:spcPts val="500"/>
              </a:spcAft>
              <a:buFont typeface="Arial" panose="020B0604020202020204" pitchFamily="34" charset="0"/>
              <a:buChar char="•"/>
            </a:pPr>
            <a:endParaRPr lang="en-US" sz="2600" dirty="0">
              <a:latin typeface="Libre Franklin" pitchFamily="2" charset="77"/>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861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AB283-0C4E-02B9-6328-9EC744F49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07A03-E309-F3B2-EA27-825D27392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C25B3-0578-B28A-DB79-C3C1AFFB9147}"/>
              </a:ext>
            </a:extLst>
          </p:cNvPr>
          <p:cNvSpPr>
            <a:spLocks noGrp="1"/>
          </p:cNvSpPr>
          <p:nvPr>
            <p:ph type="body" idx="1"/>
          </p:nvPr>
        </p:nvSpPr>
        <p:spPr/>
        <p:txBody>
          <a:bodyPr/>
          <a:lstStyle/>
          <a:p>
            <a:pPr marL="342900" lvl="6" indent="-342900">
              <a:spcBef>
                <a:spcPts val="300"/>
              </a:spcBef>
              <a:spcAft>
                <a:spcPts val="300"/>
              </a:spcAft>
              <a:buFont typeface="Arial" panose="020B0604020202020204" pitchFamily="34" charset="0"/>
              <a:buChar char="•"/>
            </a:pPr>
            <a:r>
              <a:rPr lang="en-US" sz="2700" dirty="0">
                <a:latin typeface="Libre Franklin" pitchFamily="2" charset="77"/>
              </a:rPr>
              <a:t>Some redistributive policies might even be economically complementary to the pie-expanding PERT policy.</a:t>
            </a:r>
          </a:p>
          <a:p>
            <a:pPr marL="342900" lvl="6" indent="-342900">
              <a:spcBef>
                <a:spcPts val="300"/>
              </a:spcBef>
              <a:spcAft>
                <a:spcPts val="300"/>
              </a:spcAft>
              <a:buFont typeface="Arial" panose="020B0604020202020204" pitchFamily="34" charset="0"/>
              <a:buChar char="•"/>
            </a:pPr>
            <a:r>
              <a:rPr lang="en-US" sz="2700" dirty="0">
                <a:latin typeface="Libre Franklin" pitchFamily="2" charset="77"/>
              </a:rPr>
              <a:t>Initially, the political complementarity goal of gaining acceptance in political support for the PERT must be achieved.</a:t>
            </a:r>
          </a:p>
          <a:p>
            <a:pPr marL="342900" lvl="6" indent="-342900">
              <a:spcBef>
                <a:spcPts val="300"/>
              </a:spcBef>
              <a:spcAft>
                <a:spcPts val="300"/>
              </a:spcAft>
              <a:buFont typeface="Arial" panose="020B0604020202020204" pitchFamily="34" charset="0"/>
              <a:buChar char="•"/>
            </a:pPr>
            <a:r>
              <a:rPr lang="en-US" sz="2700" dirty="0">
                <a:latin typeface="Libre Franklin" pitchFamily="2" charset="77"/>
              </a:rPr>
              <a:t>More simply, smart PESTs generate incentives for investment that reduce the negative effects of the PERT on losing groups.</a:t>
            </a:r>
          </a:p>
          <a:p>
            <a:pPr marL="342900" lvl="6" indent="-342900">
              <a:spcBef>
                <a:spcPts val="300"/>
              </a:spcBef>
              <a:spcAft>
                <a:spcPts val="300"/>
              </a:spcAft>
              <a:buFont typeface="Arial" panose="020B0604020202020204" pitchFamily="34" charset="0"/>
              <a:buChar char="•"/>
            </a:pPr>
            <a:r>
              <a:rPr lang="en-US" sz="2700" dirty="0">
                <a:latin typeface="Libre Franklin" pitchFamily="2" charset="77"/>
              </a:rPr>
              <a:t> Ultimately, a well-designed compensatory smart PEST would encourage mobility and/or asset diversification.</a:t>
            </a:r>
          </a:p>
          <a:p>
            <a:pPr marL="342900" lvl="6" indent="-342900">
              <a:spcBef>
                <a:spcPts val="300"/>
              </a:spcBef>
              <a:spcAft>
                <a:spcPts val="300"/>
              </a:spcAft>
              <a:buFont typeface="Arial" panose="020B0604020202020204" pitchFamily="34" charset="0"/>
              <a:buChar char="•"/>
            </a:pPr>
            <a:r>
              <a:rPr lang="en-US" sz="2700" dirty="0">
                <a:latin typeface="Libre Franklin" pitchFamily="2" charset="77"/>
              </a:rPr>
              <a:t>Such outcomes will relax the overall constraint on the flexibility of resources, potentially compounding the effects of the PERT policy.</a:t>
            </a:r>
          </a:p>
          <a:p>
            <a:pPr marL="342900" lvl="6" indent="-342900">
              <a:spcBef>
                <a:spcPts val="300"/>
              </a:spcBef>
              <a:spcAft>
                <a:spcPts val="300"/>
              </a:spcAft>
              <a:buFont typeface="Arial" panose="020B0604020202020204" pitchFamily="34" charset="0"/>
              <a:buChar char="•"/>
            </a:pPr>
            <a:r>
              <a:rPr lang="en-US" sz="2700" dirty="0">
                <a:latin typeface="Libre Franklin" pitchFamily="2" charset="77"/>
              </a:rPr>
              <a:t>In a world of complete mobility and/or asset diversification across all households, there will be no incentives for rent-seeking.</a:t>
            </a:r>
          </a:p>
        </p:txBody>
      </p:sp>
      <p:sp>
        <p:nvSpPr>
          <p:cNvPr id="4" name="Slide Number Placeholder 3">
            <a:extLst>
              <a:ext uri="{FF2B5EF4-FFF2-40B4-BE49-F238E27FC236}">
                <a16:creationId xmlns:a16="http://schemas.microsoft.com/office/drawing/2014/main" id="{0714DBB7-74B9-7A6B-5C50-8F04A8CFB24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982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472372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48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998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7555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905621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6008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0284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9595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4584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5415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110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BCDB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59585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a:spLocks noGrp="1"/>
          </p:cNvSpPr>
          <p:nvPr>
            <p:ph type="ctrTitle"/>
          </p:nvPr>
        </p:nvSpPr>
        <p:spPr>
          <a:xfrm>
            <a:off x="1915385" y="1048512"/>
            <a:ext cx="8361229" cy="4291583"/>
          </a:xfrm>
          <a:prstGeom prst="rect">
            <a:avLst/>
          </a:prstGeom>
          <a:noFill/>
          <a:ln>
            <a:noFill/>
          </a:ln>
        </p:spPr>
        <p:txBody>
          <a:bodyPr spcFirstLastPara="1" wrap="square" lIns="91425" tIns="45700" rIns="91425" bIns="45700" anchor="ctr" anchorCtr="0">
            <a:noAutofit/>
          </a:bodyPr>
          <a:lstStyle/>
          <a:p>
            <a:pPr marL="88900" lvl="0" algn="ctr">
              <a:spcBef>
                <a:spcPts val="1000"/>
              </a:spcBef>
              <a:buSzPts val="2200"/>
            </a:pPr>
            <a:r>
              <a:rPr lang="en-US" sz="4800" b="1" dirty="0">
                <a:latin typeface="Libre Franklin" pitchFamily="2" charset="77"/>
              </a:rPr>
              <a:t>THE CURATION OF SMART GOVERNMENTS:</a:t>
            </a:r>
            <a:br>
              <a:rPr lang="en-US" sz="4800" b="1" dirty="0">
                <a:latin typeface="Libre Franklin" pitchFamily="2" charset="77"/>
              </a:rPr>
            </a:br>
            <a:r>
              <a:rPr lang="en-US" sz="4800" b="1" dirty="0">
                <a:latin typeface="Libre Franklin" pitchFamily="2" charset="77"/>
              </a:rPr>
              <a:t>A PERSONAL JOURNEY</a:t>
            </a:r>
          </a:p>
        </p:txBody>
      </p:sp>
      <p:sp>
        <p:nvSpPr>
          <p:cNvPr id="100" name="Google Shape;100;p13"/>
          <p:cNvSpPr txBox="1"/>
          <p:nvPr/>
        </p:nvSpPr>
        <p:spPr>
          <a:xfrm>
            <a:off x="3364302" y="2587925"/>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ibre Franklin"/>
              <a:ea typeface="Libre Franklin"/>
              <a:cs typeface="Libre Franklin"/>
              <a:sym typeface="Libre Franklin"/>
            </a:endParaRPr>
          </a:p>
        </p:txBody>
      </p:sp>
      <p:sp>
        <p:nvSpPr>
          <p:cNvPr id="2" name="Slide Number Placeholder 1">
            <a:extLst>
              <a:ext uri="{FF2B5EF4-FFF2-40B4-BE49-F238E27FC236}">
                <a16:creationId xmlns:a16="http://schemas.microsoft.com/office/drawing/2014/main" id="{D552B84E-3631-C54A-9733-67E29B94DD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FE2A80-BF78-5049-9F71-508A2E59FB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32" name="Google Shape;459;p34">
            <a:extLst>
              <a:ext uri="{FF2B5EF4-FFF2-40B4-BE49-F238E27FC236}">
                <a16:creationId xmlns:a16="http://schemas.microsoft.com/office/drawing/2014/main" id="{B59D741F-52D5-454D-8D04-85026AD95A01}"/>
              </a:ext>
            </a:extLst>
          </p:cNvPr>
          <p:cNvSpPr txBox="1">
            <a:spLocks/>
          </p:cNvSpPr>
          <p:nvPr/>
        </p:nvSpPr>
        <p:spPr>
          <a:xfrm>
            <a:off x="639212" y="286224"/>
            <a:ext cx="11552788" cy="697200"/>
          </a:xfrm>
          <a:prstGeom prst="rect">
            <a:avLst/>
          </a:prstGeom>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a:latin typeface="Libre Franklin" pitchFamily="2" charset="77"/>
              </a:rPr>
              <a:t>Smart Policies</a:t>
            </a:r>
          </a:p>
        </p:txBody>
      </p:sp>
      <p:sp>
        <p:nvSpPr>
          <p:cNvPr id="3" name="Rectangle 2">
            <a:extLst>
              <a:ext uri="{FF2B5EF4-FFF2-40B4-BE49-F238E27FC236}">
                <a16:creationId xmlns:a16="http://schemas.microsoft.com/office/drawing/2014/main" id="{CB7865D1-6DC6-2E45-8B64-D713F8542D4A}"/>
              </a:ext>
            </a:extLst>
          </p:cNvPr>
          <p:cNvSpPr/>
          <p:nvPr/>
        </p:nvSpPr>
        <p:spPr>
          <a:xfrm>
            <a:off x="741872" y="1155150"/>
            <a:ext cx="11075191" cy="5042406"/>
          </a:xfrm>
          <a:prstGeom prst="rect">
            <a:avLst/>
          </a:prstGeom>
        </p:spPr>
        <p:txBody>
          <a:bodyPr wrap="square">
            <a:spAutoFit/>
          </a:bodyPr>
          <a:lstStyle/>
          <a:p>
            <a:pPr marL="374650" lvl="0" indent="-285750">
              <a:spcBef>
                <a:spcPts val="1000"/>
              </a:spcBef>
              <a:buSzPts val="2200"/>
              <a:buFont typeface="Arial" panose="020B0604020202020204" pitchFamily="34" charset="0"/>
              <a:buChar char="•"/>
            </a:pPr>
            <a:r>
              <a:rPr lang="en-US" sz="2800" dirty="0">
                <a:latin typeface="Libre Franklin" pitchFamily="2" charset="77"/>
              </a:rPr>
              <a:t>Standard economist’s advice: range from gov’ts being run by angels to gov’ts only manipulated to serve powerful interests. </a:t>
            </a:r>
          </a:p>
          <a:p>
            <a:pPr marL="374650" lvl="0" indent="-285750">
              <a:spcBef>
                <a:spcPts val="1000"/>
              </a:spcBef>
              <a:buSzPts val="2200"/>
              <a:buFont typeface="Arial" panose="020B0604020202020204" pitchFamily="34" charset="0"/>
              <a:buChar char="•"/>
            </a:pPr>
            <a:endParaRPr lang="en-US" sz="2800" dirty="0">
              <a:latin typeface="Libre Franklin" pitchFamily="2" charset="77"/>
            </a:endParaRPr>
          </a:p>
          <a:p>
            <a:pPr marL="374650" indent="-285750">
              <a:spcBef>
                <a:spcPts val="1000"/>
              </a:spcBef>
              <a:buSzPts val="2200"/>
              <a:buFont typeface="Arial" panose="020B0604020202020204" pitchFamily="34" charset="0"/>
              <a:buChar char="•"/>
            </a:pPr>
            <a:r>
              <a:rPr lang="en-US" sz="2800" dirty="0">
                <a:latin typeface="Libre Franklin" pitchFamily="2" charset="77"/>
              </a:rPr>
              <a:t>Blunt rule : </a:t>
            </a:r>
          </a:p>
          <a:p>
            <a:pPr marL="831850" lvl="1" indent="-285750">
              <a:spcBef>
                <a:spcPts val="1000"/>
              </a:spcBef>
              <a:buSzPts val="2200"/>
              <a:buFont typeface="Arial" panose="020B0604020202020204" pitchFamily="34" charset="0"/>
              <a:buChar char="•"/>
            </a:pPr>
            <a:r>
              <a:rPr lang="en-US" sz="2800" b="1" dirty="0">
                <a:latin typeface="Libre Franklin" pitchFamily="2" charset="77"/>
              </a:rPr>
              <a:t>more pie-expanding policies – PERTs – &amp; fewer redistributionist policies – PESTs.</a:t>
            </a:r>
          </a:p>
          <a:p>
            <a:pPr marL="831850" lvl="1" indent="-285750">
              <a:spcBef>
                <a:spcPts val="1000"/>
              </a:spcBef>
              <a:buSzPts val="2200"/>
              <a:buFont typeface="Arial" panose="020B0604020202020204" pitchFamily="34" charset="0"/>
              <a:buChar char="•"/>
            </a:pPr>
            <a:endParaRPr lang="en-US" sz="2800" dirty="0">
              <a:latin typeface="Libre Franklin" pitchFamily="2" charset="77"/>
            </a:endParaRPr>
          </a:p>
          <a:p>
            <a:pPr marL="374650" indent="-285750">
              <a:spcBef>
                <a:spcPts val="1000"/>
              </a:spcBef>
              <a:buSzPts val="2200"/>
              <a:buFont typeface="Arial" panose="020B0604020202020204" pitchFamily="34" charset="0"/>
              <a:buChar char="•"/>
            </a:pPr>
            <a:r>
              <a:rPr lang="en-US" sz="2800" dirty="0">
                <a:latin typeface="Libre Franklin" pitchFamily="2" charset="77"/>
              </a:rPr>
              <a:t>If we as economists want to provide realistic and useful advice and counsel for sound economic policies, </a:t>
            </a:r>
            <a:r>
              <a:rPr lang="en-US" sz="2800" b="1" dirty="0">
                <a:latin typeface="Libre Franklin" pitchFamily="2" charset="77"/>
              </a:rPr>
              <a:t>neither of these two extreme approaches will suffice</a:t>
            </a:r>
            <a:r>
              <a:rPr lang="en-US" sz="2800" dirty="0">
                <a:latin typeface="Libre Franklin" pitchFamily="2" charset="77"/>
              </a:rPr>
              <a:t>. </a:t>
            </a:r>
          </a:p>
        </p:txBody>
      </p:sp>
      <p:sp>
        <p:nvSpPr>
          <p:cNvPr id="4" name="TextBox 3">
            <a:extLst>
              <a:ext uri="{FF2B5EF4-FFF2-40B4-BE49-F238E27FC236}">
                <a16:creationId xmlns:a16="http://schemas.microsoft.com/office/drawing/2014/main" id="{F52303C8-5D80-68E3-7888-ABCB1EC5AC7C}"/>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SMART POLICIES</a:t>
            </a:r>
          </a:p>
        </p:txBody>
      </p:sp>
    </p:spTree>
    <p:extLst>
      <p:ext uri="{BB962C8B-B14F-4D97-AF65-F5344CB8AC3E}">
        <p14:creationId xmlns:p14="http://schemas.microsoft.com/office/powerpoint/2010/main" val="190026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FE2A80-BF78-5049-9F71-508A2E59FB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32" name="Google Shape;459;p34">
            <a:extLst>
              <a:ext uri="{FF2B5EF4-FFF2-40B4-BE49-F238E27FC236}">
                <a16:creationId xmlns:a16="http://schemas.microsoft.com/office/drawing/2014/main" id="{B59D741F-52D5-454D-8D04-85026AD95A01}"/>
              </a:ext>
            </a:extLst>
          </p:cNvPr>
          <p:cNvSpPr txBox="1">
            <a:spLocks/>
          </p:cNvSpPr>
          <p:nvPr/>
        </p:nvSpPr>
        <p:spPr>
          <a:xfrm>
            <a:off x="639212" y="77994"/>
            <a:ext cx="11552788" cy="697200"/>
          </a:xfrm>
          <a:prstGeom prst="rect">
            <a:avLst/>
          </a:prstGeom>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a:latin typeface="Libre Franklin" pitchFamily="2" charset="77"/>
              </a:rPr>
              <a:t>Smart Policies</a:t>
            </a:r>
          </a:p>
        </p:txBody>
      </p:sp>
      <p:sp>
        <p:nvSpPr>
          <p:cNvPr id="3" name="Rectangle 2">
            <a:extLst>
              <a:ext uri="{FF2B5EF4-FFF2-40B4-BE49-F238E27FC236}">
                <a16:creationId xmlns:a16="http://schemas.microsoft.com/office/drawing/2014/main" id="{CB7865D1-6DC6-2E45-8B64-D713F8542D4A}"/>
              </a:ext>
            </a:extLst>
          </p:cNvPr>
          <p:cNvSpPr/>
          <p:nvPr/>
        </p:nvSpPr>
        <p:spPr>
          <a:xfrm>
            <a:off x="741872" y="983424"/>
            <a:ext cx="11075191" cy="6335068"/>
          </a:xfrm>
          <a:prstGeom prst="rect">
            <a:avLst/>
          </a:prstGeom>
        </p:spPr>
        <p:txBody>
          <a:bodyPr wrap="square">
            <a:spAutoFit/>
          </a:bodyPr>
          <a:lstStyle/>
          <a:p>
            <a:pPr marL="374650" indent="-285750">
              <a:spcBef>
                <a:spcPts val="1000"/>
              </a:spcBef>
              <a:buSzPts val="2200"/>
              <a:buFont typeface="Arial" panose="020B0604020202020204" pitchFamily="34" charset="0"/>
              <a:buChar char="•"/>
            </a:pPr>
            <a:r>
              <a:rPr lang="en-US" sz="2800" dirty="0">
                <a:latin typeface="Libre Franklin" pitchFamily="2" charset="77"/>
              </a:rPr>
              <a:t>Prescriptive advice: we must understand the political-economic landscape. When accounting for the political economic processes, a new rule emerges: </a:t>
            </a:r>
          </a:p>
          <a:p>
            <a:pPr marL="374650" indent="-285750">
              <a:spcBef>
                <a:spcPts val="1000"/>
              </a:spcBef>
              <a:buSzPts val="2200"/>
              <a:buFont typeface="Arial" panose="020B0604020202020204" pitchFamily="34" charset="0"/>
              <a:buChar char="•"/>
            </a:pPr>
            <a:endParaRPr lang="en-US" sz="2800" dirty="0">
              <a:latin typeface="Libre Franklin" pitchFamily="2" charset="77"/>
            </a:endParaRPr>
          </a:p>
          <a:p>
            <a:pPr marL="546100" lvl="1" algn="ctr">
              <a:spcBef>
                <a:spcPts val="1000"/>
              </a:spcBef>
              <a:buSzPts val="2200"/>
            </a:pPr>
            <a:r>
              <a:rPr lang="en-US" sz="3200" b="1" dirty="0">
                <a:latin typeface="Libre Franklin" pitchFamily="2" charset="77"/>
              </a:rPr>
              <a:t>more PERTs and better “smart” PESTs</a:t>
            </a:r>
          </a:p>
          <a:p>
            <a:pPr marL="374650" indent="-285750">
              <a:spcBef>
                <a:spcPts val="1000"/>
              </a:spcBef>
              <a:buSzPts val="2200"/>
              <a:buFont typeface="Arial" panose="020B0604020202020204" pitchFamily="34" charset="0"/>
              <a:buChar char="•"/>
            </a:pPr>
            <a:endParaRPr lang="en-US" sz="2800" dirty="0">
              <a:latin typeface="Libre Franklin" pitchFamily="2" charset="77"/>
            </a:endParaRPr>
          </a:p>
          <a:p>
            <a:pPr marL="374650" indent="-285750">
              <a:spcBef>
                <a:spcPts val="1000"/>
              </a:spcBef>
              <a:buSzPts val="2200"/>
              <a:buFont typeface="Arial" panose="020B0604020202020204" pitchFamily="34" charset="0"/>
              <a:buChar char="•"/>
            </a:pPr>
            <a:r>
              <a:rPr lang="en-US" sz="2800" dirty="0">
                <a:latin typeface="Libre Franklin" pitchFamily="2" charset="77"/>
              </a:rPr>
              <a:t>Challenge: design creatively smart PESTs to support introduction of PERTs.</a:t>
            </a:r>
          </a:p>
          <a:p>
            <a:pPr marL="374650" indent="-285750">
              <a:spcBef>
                <a:spcPts val="1000"/>
              </a:spcBef>
              <a:buSzPts val="2200"/>
              <a:buFont typeface="Arial" panose="020B0604020202020204" pitchFamily="34" charset="0"/>
              <a:buChar char="•"/>
            </a:pPr>
            <a:r>
              <a:rPr lang="en-US" sz="2800" dirty="0">
                <a:latin typeface="Libre Franklin" pitchFamily="2" charset="77"/>
              </a:rPr>
              <a:t>Smart governments would account for the variability of political-economic processes and </a:t>
            </a:r>
            <a:r>
              <a:rPr lang="en-US" sz="2800" b="1" dirty="0">
                <a:latin typeface="Libre Franklin" pitchFamily="2" charset="77"/>
              </a:rPr>
              <a:t>simultaneously</a:t>
            </a:r>
            <a:r>
              <a:rPr lang="en-US" sz="2800" dirty="0">
                <a:latin typeface="Libre Franklin" pitchFamily="2" charset="77"/>
              </a:rPr>
              <a:t> utilize</a:t>
            </a:r>
            <a:r>
              <a:rPr lang="en-US" sz="2800" b="1" dirty="0">
                <a:latin typeface="Libre Franklin" pitchFamily="2" charset="77"/>
              </a:rPr>
              <a:t> </a:t>
            </a:r>
            <a:r>
              <a:rPr lang="en-US" sz="2800" dirty="0">
                <a:latin typeface="Libre Franklin" pitchFamily="2" charset="77"/>
              </a:rPr>
              <a:t>and </a:t>
            </a:r>
            <a:r>
              <a:rPr lang="en-US" sz="2800" b="1" dirty="0">
                <a:latin typeface="Libre Franklin" pitchFamily="2" charset="77"/>
              </a:rPr>
              <a:t>pie-expanding PERTS and more complementary redistributive PESTs. </a:t>
            </a:r>
            <a:br>
              <a:rPr lang="en-US" sz="2800" dirty="0">
                <a:latin typeface="Libre Franklin" pitchFamily="2" charset="77"/>
              </a:rPr>
            </a:br>
            <a:endParaRPr lang="en-US" sz="2800" dirty="0">
              <a:latin typeface="Libre Franklin" pitchFamily="2" charset="77"/>
            </a:endParaRPr>
          </a:p>
        </p:txBody>
      </p:sp>
      <p:sp>
        <p:nvSpPr>
          <p:cNvPr id="4" name="TextBox 3">
            <a:extLst>
              <a:ext uri="{FF2B5EF4-FFF2-40B4-BE49-F238E27FC236}">
                <a16:creationId xmlns:a16="http://schemas.microsoft.com/office/drawing/2014/main" id="{F52303C8-5D80-68E3-7888-ABCB1EC5AC7C}"/>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SMART POLICIES</a:t>
            </a:r>
          </a:p>
        </p:txBody>
      </p:sp>
    </p:spTree>
    <p:extLst>
      <p:ext uri="{BB962C8B-B14F-4D97-AF65-F5344CB8AC3E}">
        <p14:creationId xmlns:p14="http://schemas.microsoft.com/office/powerpoint/2010/main" val="261749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FE2A80-BF78-5049-9F71-508A2E59FB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32" name="Google Shape;459;p34">
            <a:extLst>
              <a:ext uri="{FF2B5EF4-FFF2-40B4-BE49-F238E27FC236}">
                <a16:creationId xmlns:a16="http://schemas.microsoft.com/office/drawing/2014/main" id="{B59D741F-52D5-454D-8D04-85026AD95A01}"/>
              </a:ext>
            </a:extLst>
          </p:cNvPr>
          <p:cNvSpPr txBox="1">
            <a:spLocks/>
          </p:cNvSpPr>
          <p:nvPr/>
        </p:nvSpPr>
        <p:spPr>
          <a:xfrm>
            <a:off x="639212" y="-1"/>
            <a:ext cx="11552788" cy="697200"/>
          </a:xfrm>
          <a:prstGeom prst="rect">
            <a:avLst/>
          </a:prstGeom>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latin typeface="Libre Franklin" pitchFamily="2" charset="77"/>
              </a:rPr>
              <a:t>Attributes of smart “PESTs”: 3 main attributes</a:t>
            </a:r>
          </a:p>
        </p:txBody>
      </p:sp>
      <p:sp>
        <p:nvSpPr>
          <p:cNvPr id="3" name="TextBox 2">
            <a:extLst>
              <a:ext uri="{FF2B5EF4-FFF2-40B4-BE49-F238E27FC236}">
                <a16:creationId xmlns:a16="http://schemas.microsoft.com/office/drawing/2014/main" id="{06F3ED4C-83E2-E546-8964-AECBCE35180E}"/>
              </a:ext>
            </a:extLst>
          </p:cNvPr>
          <p:cNvSpPr txBox="1"/>
          <p:nvPr/>
        </p:nvSpPr>
        <p:spPr>
          <a:xfrm>
            <a:off x="756212" y="866616"/>
            <a:ext cx="11318788" cy="5991384"/>
          </a:xfrm>
          <a:prstGeom prst="rect">
            <a:avLst/>
          </a:prstGeom>
          <a:noFill/>
        </p:spPr>
        <p:txBody>
          <a:bodyPr wrap="square" rtlCol="0">
            <a:spAutoFit/>
          </a:bodyPr>
          <a:lstStyle/>
          <a:p>
            <a:pPr marL="488950" lvl="0" indent="-400050">
              <a:spcBef>
                <a:spcPts val="1000"/>
              </a:spcBef>
              <a:buSzPts val="2200"/>
              <a:buFont typeface="+mj-lt"/>
              <a:buAutoNum type="romanUcPeriod"/>
            </a:pPr>
            <a:r>
              <a:rPr lang="en-US" sz="2000" b="1" dirty="0">
                <a:latin typeface="Libre Franklin" pitchFamily="2" charset="77"/>
              </a:rPr>
              <a:t>Sunsetting: </a:t>
            </a:r>
            <a:r>
              <a:rPr lang="en-US" sz="2000" dirty="0">
                <a:latin typeface="Libre Franklin" pitchFamily="2" charset="77"/>
              </a:rPr>
              <a:t>the search for credible governmental commitments</a:t>
            </a:r>
            <a:endParaRPr lang="en-US" sz="2000" b="1" dirty="0">
              <a:latin typeface="Libre Franklin" pitchFamily="2" charset="77"/>
            </a:endParaRPr>
          </a:p>
          <a:p>
            <a:pPr marL="546100" lvl="1">
              <a:spcBef>
                <a:spcPts val="1000"/>
              </a:spcBef>
              <a:buSzPts val="2200"/>
            </a:pPr>
            <a:endParaRPr lang="en-US" sz="2000" b="1" dirty="0">
              <a:latin typeface="Libre Franklin" pitchFamily="2" charset="77"/>
            </a:endParaRPr>
          </a:p>
          <a:p>
            <a:pPr marL="488950" lvl="0" indent="-400050">
              <a:spcBef>
                <a:spcPts val="1000"/>
              </a:spcBef>
              <a:buSzPts val="2200"/>
              <a:buFont typeface="+mj-lt"/>
              <a:buAutoNum type="romanUcPeriod"/>
            </a:pPr>
            <a:r>
              <a:rPr lang="en-US" sz="2000" b="1" dirty="0">
                <a:latin typeface="Libre Franklin" pitchFamily="2" charset="77"/>
              </a:rPr>
              <a:t>Political &amp; Economic Complementarities</a:t>
            </a:r>
            <a:endParaRPr lang="en-US" sz="2000" dirty="0">
              <a:latin typeface="Libre Franklin" pitchFamily="2" charset="77"/>
            </a:endParaRPr>
          </a:p>
          <a:p>
            <a:pPr marL="889000" lvl="1" indent="-342900">
              <a:spcBef>
                <a:spcPts val="1000"/>
              </a:spcBef>
              <a:buSzPts val="2200"/>
              <a:buFont typeface="Arial" panose="020B0604020202020204" pitchFamily="34" charset="0"/>
              <a:buChar char="•"/>
            </a:pPr>
            <a:r>
              <a:rPr lang="en-US" sz="2000" u="sng" dirty="0">
                <a:latin typeface="Libre Franklin" pitchFamily="2" charset="77"/>
              </a:rPr>
              <a:t>Immobility and concentration of the ownership</a:t>
            </a:r>
            <a:r>
              <a:rPr lang="en-US" sz="2000" dirty="0">
                <a:latin typeface="Libre Franklin" pitchFamily="2" charset="77"/>
              </a:rPr>
              <a:t> of resources results in the </a:t>
            </a:r>
            <a:r>
              <a:rPr lang="en-US" sz="2000" b="1" dirty="0">
                <a:latin typeface="Libre Franklin" pitchFamily="2" charset="77"/>
              </a:rPr>
              <a:t>concentration-diffusion predicament (the power of the few)</a:t>
            </a:r>
          </a:p>
          <a:p>
            <a:pPr marL="889000" lvl="1" indent="-342900">
              <a:spcBef>
                <a:spcPts val="1000"/>
              </a:spcBef>
              <a:buSzPts val="2200"/>
              <a:buFont typeface="Arial" panose="020B0604020202020204" pitchFamily="34" charset="0"/>
              <a:buChar char="•"/>
            </a:pPr>
            <a:r>
              <a:rPr lang="en-US" sz="2000" u="sng" dirty="0">
                <a:latin typeface="Libre Franklin" pitchFamily="2" charset="77"/>
              </a:rPr>
              <a:t>short run</a:t>
            </a:r>
            <a:r>
              <a:rPr lang="en-US" sz="2000" dirty="0">
                <a:latin typeface="Libre Franklin" pitchFamily="2" charset="77"/>
              </a:rPr>
              <a:t>: PESTs must promote the pie-expanding potential of PERT</a:t>
            </a:r>
          </a:p>
          <a:p>
            <a:pPr marL="889000" lvl="1" indent="-342900">
              <a:spcBef>
                <a:spcPts val="1000"/>
              </a:spcBef>
              <a:buSzPts val="2200"/>
              <a:buFont typeface="Arial" panose="020B0604020202020204" pitchFamily="34" charset="0"/>
              <a:buChar char="•"/>
            </a:pPr>
            <a:r>
              <a:rPr lang="en-US" sz="2000" u="sng" dirty="0">
                <a:latin typeface="Libre Franklin" pitchFamily="2" charset="77"/>
              </a:rPr>
              <a:t>long run</a:t>
            </a:r>
            <a:r>
              <a:rPr lang="en-US" sz="2000" dirty="0">
                <a:latin typeface="Libre Franklin" pitchFamily="2" charset="77"/>
              </a:rPr>
              <a:t>: PEST complementary to PERT must improve asset mobility and diversification.</a:t>
            </a:r>
          </a:p>
          <a:p>
            <a:pPr marL="546100" lvl="1">
              <a:spcBef>
                <a:spcPts val="1000"/>
              </a:spcBef>
              <a:buSzPts val="2200"/>
            </a:pPr>
            <a:endParaRPr lang="en-US" sz="2000" dirty="0">
              <a:latin typeface="Libre Franklin" pitchFamily="2" charset="77"/>
            </a:endParaRPr>
          </a:p>
          <a:p>
            <a:pPr marL="488950" indent="-400050">
              <a:spcBef>
                <a:spcPts val="1000"/>
              </a:spcBef>
              <a:buSzPts val="2200"/>
              <a:buFont typeface="+mj-lt"/>
              <a:buAutoNum type="romanUcPeriod"/>
            </a:pPr>
            <a:r>
              <a:rPr lang="en-US" sz="2000" b="1" dirty="0">
                <a:latin typeface="Libre Franklin" pitchFamily="2" charset="77"/>
              </a:rPr>
              <a:t>reduced rent-seeking: </a:t>
            </a:r>
            <a:r>
              <a:rPr lang="en-US" sz="2000" dirty="0">
                <a:latin typeface="Libre Franklin" pitchFamily="2" charset="77"/>
              </a:rPr>
              <a:t>lower incentives for formation of interest groups to lobby for 	  	  supporting subsidies or PESTs to sustain and extend rents. </a:t>
            </a:r>
          </a:p>
          <a:p>
            <a:pPr marL="88900">
              <a:spcBef>
                <a:spcPts val="1000"/>
              </a:spcBef>
              <a:buSzPts val="2200"/>
            </a:pPr>
            <a:endParaRPr lang="en-US" sz="2000" dirty="0">
              <a:latin typeface="Libre Franklin" pitchFamily="2" charset="77"/>
            </a:endParaRPr>
          </a:p>
          <a:p>
            <a:pPr marL="88900">
              <a:spcBef>
                <a:spcPts val="1000"/>
              </a:spcBef>
              <a:buSzPts val="2200"/>
            </a:pPr>
            <a:r>
              <a:rPr lang="en-US" sz="2000" dirty="0">
                <a:latin typeface="Libre Franklin" pitchFamily="2" charset="77"/>
              </a:rPr>
              <a:t>Portfolio of PERTs and PESTs results in more evenly distributed political-economic power by overcoming opposition to the introduction of a PERT, ultimately providing opportunities for sustainable &amp; inclusive economic growth.</a:t>
            </a:r>
          </a:p>
        </p:txBody>
      </p:sp>
      <p:sp>
        <p:nvSpPr>
          <p:cNvPr id="4" name="TextBox 3">
            <a:extLst>
              <a:ext uri="{FF2B5EF4-FFF2-40B4-BE49-F238E27FC236}">
                <a16:creationId xmlns:a16="http://schemas.microsoft.com/office/drawing/2014/main" id="{B028B8CC-FA8F-3517-B630-3723D677EBF5}"/>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SMART POLICIES</a:t>
            </a:r>
          </a:p>
        </p:txBody>
      </p:sp>
    </p:spTree>
    <p:extLst>
      <p:ext uri="{BB962C8B-B14F-4D97-AF65-F5344CB8AC3E}">
        <p14:creationId xmlns:p14="http://schemas.microsoft.com/office/powerpoint/2010/main" val="393755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B0231-A884-49B2-42D0-3E75B7158A2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84D66FB-EBF2-8F32-ABDD-8BEE4E304D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8" name="Google Shape;542;p43">
            <a:extLst>
              <a:ext uri="{FF2B5EF4-FFF2-40B4-BE49-F238E27FC236}">
                <a16:creationId xmlns:a16="http://schemas.microsoft.com/office/drawing/2014/main" id="{BF77503D-9893-2510-E4DE-D8271CD6DA3B}"/>
              </a:ext>
            </a:extLst>
          </p:cNvPr>
          <p:cNvSpPr txBox="1">
            <a:spLocks/>
          </p:cNvSpPr>
          <p:nvPr/>
        </p:nvSpPr>
        <p:spPr>
          <a:xfrm>
            <a:off x="914300" y="1052623"/>
            <a:ext cx="3687517" cy="54007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4000"/>
              </a:lnSpc>
              <a:spcBef>
                <a:spcPts val="1000"/>
              </a:spcBef>
              <a:spcAft>
                <a:spcPts val="0"/>
              </a:spcAft>
              <a:buClr>
                <a:schemeClr val="dk2"/>
              </a:buClr>
              <a:buSzPts val="18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42900" algn="l" rtl="0">
              <a:lnSpc>
                <a:spcPct val="94000"/>
              </a:lnSpc>
              <a:spcBef>
                <a:spcPts val="500"/>
              </a:spcBef>
              <a:spcAft>
                <a:spcPts val="0"/>
              </a:spcAft>
              <a:buClr>
                <a:schemeClr val="dk2"/>
              </a:buClr>
              <a:buSzPts val="18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42900" algn="l" rtl="0">
              <a:lnSpc>
                <a:spcPct val="94000"/>
              </a:lnSpc>
              <a:spcBef>
                <a:spcPts val="500"/>
              </a:spcBef>
              <a:spcAft>
                <a:spcPts val="0"/>
              </a:spcAft>
              <a:buClr>
                <a:schemeClr val="dk2"/>
              </a:buClr>
              <a:buSzPts val="18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42900" algn="l" rtl="0">
              <a:lnSpc>
                <a:spcPct val="94000"/>
              </a:lnSpc>
              <a:spcBef>
                <a:spcPts val="500"/>
              </a:spcBef>
              <a:spcAft>
                <a:spcPts val="0"/>
              </a:spcAft>
              <a:buClr>
                <a:schemeClr val="dk2"/>
              </a:buClr>
              <a:buSzPts val="18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42900" algn="l" rtl="0">
              <a:lnSpc>
                <a:spcPct val="94000"/>
              </a:lnSpc>
              <a:spcBef>
                <a:spcPts val="500"/>
              </a:spcBef>
              <a:spcAft>
                <a:spcPts val="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42900" algn="l" rtl="0">
              <a:lnSpc>
                <a:spcPct val="94000"/>
              </a:lnSpc>
              <a:spcBef>
                <a:spcPts val="500"/>
              </a:spcBef>
              <a:spcAft>
                <a:spcPts val="0"/>
              </a:spcAft>
              <a:buClr>
                <a:schemeClr val="dk2"/>
              </a:buClr>
              <a:buSzPts val="18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42900" algn="l" rtl="0">
              <a:lnSpc>
                <a:spcPct val="94000"/>
              </a:lnSpc>
              <a:spcBef>
                <a:spcPts val="500"/>
              </a:spcBef>
              <a:spcAft>
                <a:spcPts val="20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pPr marL="0" indent="0" algn="ctr">
              <a:lnSpc>
                <a:spcPct val="74000"/>
              </a:lnSpc>
              <a:buSzPts val="1955"/>
              <a:buFont typeface="Libre Franklin"/>
              <a:buNone/>
            </a:pPr>
            <a:endParaRPr lang="en-US" sz="100" b="1" dirty="0"/>
          </a:p>
          <a:p>
            <a:pPr marL="0" indent="0" algn="ctr">
              <a:lnSpc>
                <a:spcPct val="74000"/>
              </a:lnSpc>
              <a:buClr>
                <a:schemeClr val="dk1"/>
              </a:buClr>
              <a:buSzPts val="1955"/>
              <a:buFont typeface="Libre Franklin"/>
              <a:buNone/>
            </a:pPr>
            <a:r>
              <a:rPr lang="en-US" sz="4000" b="1" dirty="0"/>
              <a:t>Patents</a:t>
            </a:r>
          </a:p>
          <a:p>
            <a:pPr marL="0" indent="0" algn="ctr">
              <a:lnSpc>
                <a:spcPct val="74000"/>
              </a:lnSpc>
              <a:buClr>
                <a:schemeClr val="dk1"/>
              </a:buClr>
              <a:buSzPts val="1955"/>
              <a:buFont typeface="Libre Franklin"/>
              <a:buNone/>
            </a:pPr>
            <a:endParaRPr lang="en-US" sz="1800" i="1" dirty="0"/>
          </a:p>
          <a:p>
            <a:pPr marL="0" indent="0" algn="ctr">
              <a:lnSpc>
                <a:spcPct val="74000"/>
              </a:lnSpc>
              <a:buClr>
                <a:schemeClr val="dk1"/>
              </a:buClr>
              <a:buSzPts val="1955"/>
              <a:buFont typeface="Libre Franklin"/>
              <a:buNone/>
            </a:pPr>
            <a:r>
              <a:rPr lang="en-US" sz="2800" i="1" dirty="0"/>
              <a:t>PERT: </a:t>
            </a:r>
            <a:r>
              <a:rPr lang="en-US" sz="2800" dirty="0"/>
              <a:t>Encouragement of private research and development</a:t>
            </a:r>
          </a:p>
          <a:p>
            <a:pPr marL="0" indent="0" algn="ctr">
              <a:lnSpc>
                <a:spcPct val="74000"/>
              </a:lnSpc>
              <a:buClr>
                <a:schemeClr val="dk1"/>
              </a:buClr>
              <a:buSzPts val="1955"/>
              <a:buFont typeface="Libre Franklin"/>
              <a:buNone/>
            </a:pPr>
            <a:endParaRPr lang="en-US" sz="2800" dirty="0"/>
          </a:p>
          <a:p>
            <a:pPr marL="0" indent="0" algn="ctr">
              <a:lnSpc>
                <a:spcPct val="74000"/>
              </a:lnSpc>
              <a:buClr>
                <a:schemeClr val="dk1"/>
              </a:buClr>
              <a:buSzPts val="1955"/>
              <a:buFont typeface="Libre Franklin"/>
              <a:buNone/>
            </a:pPr>
            <a:r>
              <a:rPr lang="en-US" sz="2800" dirty="0"/>
              <a:t>PEST: time-limited market distortions for patented products</a:t>
            </a:r>
          </a:p>
          <a:p>
            <a:pPr marL="0" indent="0" algn="ctr">
              <a:lnSpc>
                <a:spcPct val="74000"/>
              </a:lnSpc>
              <a:buClr>
                <a:schemeClr val="dk1"/>
              </a:buClr>
              <a:buSzPts val="1955"/>
              <a:buFont typeface="Libre Franklin"/>
              <a:buNone/>
            </a:pPr>
            <a:endParaRPr lang="en-US" sz="2800" dirty="0"/>
          </a:p>
          <a:p>
            <a:pPr marL="0" indent="0" algn="ctr">
              <a:lnSpc>
                <a:spcPct val="64000"/>
              </a:lnSpc>
              <a:buSzPts val="1955"/>
              <a:buFont typeface="Libre Franklin"/>
              <a:buNone/>
            </a:pPr>
            <a:endParaRPr lang="en-US" b="1" dirty="0"/>
          </a:p>
        </p:txBody>
      </p:sp>
      <p:sp>
        <p:nvSpPr>
          <p:cNvPr id="9" name="Google Shape;544;p43">
            <a:extLst>
              <a:ext uri="{FF2B5EF4-FFF2-40B4-BE49-F238E27FC236}">
                <a16:creationId xmlns:a16="http://schemas.microsoft.com/office/drawing/2014/main" id="{3CEE6E13-A057-C356-C601-B443AA63EF93}"/>
              </a:ext>
            </a:extLst>
          </p:cNvPr>
          <p:cNvSpPr txBox="1">
            <a:spLocks/>
          </p:cNvSpPr>
          <p:nvPr/>
        </p:nvSpPr>
        <p:spPr>
          <a:xfrm>
            <a:off x="4601817" y="1052623"/>
            <a:ext cx="7288883" cy="5400761"/>
          </a:xfrm>
          <a:prstGeom prst="rect">
            <a:avLst/>
          </a:prstGeom>
          <a:noFill/>
          <a:ln>
            <a:solidFill>
              <a:schemeClr val="tx1"/>
            </a:solid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4000"/>
              </a:lnSpc>
              <a:spcBef>
                <a:spcPts val="1000"/>
              </a:spcBef>
              <a:spcAft>
                <a:spcPts val="0"/>
              </a:spcAft>
              <a:buClr>
                <a:schemeClr val="dk2"/>
              </a:buClr>
              <a:buSzPts val="18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42900" algn="l" rtl="0">
              <a:lnSpc>
                <a:spcPct val="94000"/>
              </a:lnSpc>
              <a:spcBef>
                <a:spcPts val="500"/>
              </a:spcBef>
              <a:spcAft>
                <a:spcPts val="0"/>
              </a:spcAft>
              <a:buClr>
                <a:schemeClr val="dk2"/>
              </a:buClr>
              <a:buSzPts val="18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42900" algn="l" rtl="0">
              <a:lnSpc>
                <a:spcPct val="94000"/>
              </a:lnSpc>
              <a:spcBef>
                <a:spcPts val="500"/>
              </a:spcBef>
              <a:spcAft>
                <a:spcPts val="0"/>
              </a:spcAft>
              <a:buClr>
                <a:schemeClr val="dk2"/>
              </a:buClr>
              <a:buSzPts val="18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42900" algn="l" rtl="0">
              <a:lnSpc>
                <a:spcPct val="94000"/>
              </a:lnSpc>
              <a:spcBef>
                <a:spcPts val="500"/>
              </a:spcBef>
              <a:spcAft>
                <a:spcPts val="0"/>
              </a:spcAft>
              <a:buClr>
                <a:schemeClr val="dk2"/>
              </a:buClr>
              <a:buSzPts val="18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42900" algn="l" rtl="0">
              <a:lnSpc>
                <a:spcPct val="94000"/>
              </a:lnSpc>
              <a:spcBef>
                <a:spcPts val="500"/>
              </a:spcBef>
              <a:spcAft>
                <a:spcPts val="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42900" algn="l" rtl="0">
              <a:lnSpc>
                <a:spcPct val="94000"/>
              </a:lnSpc>
              <a:spcBef>
                <a:spcPts val="500"/>
              </a:spcBef>
              <a:spcAft>
                <a:spcPts val="0"/>
              </a:spcAft>
              <a:buClr>
                <a:schemeClr val="dk2"/>
              </a:buClr>
              <a:buSzPts val="18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42900" algn="l" rtl="0">
              <a:lnSpc>
                <a:spcPct val="94000"/>
              </a:lnSpc>
              <a:spcBef>
                <a:spcPts val="500"/>
              </a:spcBef>
              <a:spcAft>
                <a:spcPts val="20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pPr indent="-368300">
              <a:buSzPts val="2200"/>
              <a:buFont typeface="Arial" panose="020B0604020202020204" pitchFamily="34" charset="0"/>
              <a:buChar char="•"/>
            </a:pPr>
            <a:r>
              <a:rPr lang="en-US" sz="2200" dirty="0"/>
              <a:t>Major example of simultaneous implementation of both PERT and PEST policies</a:t>
            </a:r>
          </a:p>
          <a:p>
            <a:pPr indent="-368300">
              <a:buSzPts val="2200"/>
              <a:buFont typeface="Arial" panose="020B0604020202020204" pitchFamily="34" charset="0"/>
              <a:buChar char="•"/>
            </a:pPr>
            <a:r>
              <a:rPr lang="en-US" sz="2200" dirty="0"/>
              <a:t>“intellectual property” protection is a key public policy in promoting diffused innovation efforts in a competitive capitalist system </a:t>
            </a:r>
          </a:p>
          <a:p>
            <a:pPr indent="-368300">
              <a:buSzPts val="2200"/>
              <a:buFont typeface="Arial" panose="020B0604020202020204" pitchFamily="34" charset="0"/>
              <a:buChar char="•"/>
            </a:pPr>
            <a:r>
              <a:rPr lang="en-US" sz="2200" dirty="0"/>
              <a:t>The PEST outcome results from the wedge between marginal social costs and marginal social benefits.</a:t>
            </a:r>
          </a:p>
          <a:p>
            <a:pPr indent="-368300">
              <a:buSzPts val="2200"/>
              <a:buFont typeface="Arial" panose="020B0604020202020204" pitchFamily="34" charset="0"/>
              <a:buChar char="•"/>
            </a:pPr>
            <a:r>
              <a:rPr lang="en-US" sz="2200" dirty="0"/>
              <a:t>This portfolio of policies does not achieve economic complementarity. </a:t>
            </a:r>
          </a:p>
          <a:p>
            <a:pPr indent="-368300">
              <a:buSzPts val="2200"/>
              <a:buFont typeface="Arial" panose="020B0604020202020204" pitchFamily="34" charset="0"/>
              <a:buChar char="•"/>
            </a:pPr>
            <a:r>
              <a:rPr lang="en-US" sz="2200" dirty="0"/>
              <a:t>There remains huge incentives for organized group rent seeking.</a:t>
            </a:r>
          </a:p>
          <a:p>
            <a:pPr marL="374650" indent="-285750">
              <a:buSzPts val="2200"/>
              <a:buFont typeface="Arial" panose="020B0604020202020204" pitchFamily="34" charset="0"/>
              <a:buChar char="•"/>
            </a:pPr>
            <a:r>
              <a:rPr lang="en-US" sz="2200" b="1" dirty="0"/>
              <a:t>Violates second and third attributes of smart PESTs</a:t>
            </a:r>
          </a:p>
          <a:p>
            <a:pPr indent="-368300">
              <a:buSzPts val="2200"/>
              <a:buFont typeface="Arial" panose="020B0604020202020204" pitchFamily="34" charset="0"/>
              <a:buChar char="•"/>
            </a:pPr>
            <a:endParaRPr lang="en-US" sz="2200" dirty="0"/>
          </a:p>
        </p:txBody>
      </p:sp>
      <p:sp>
        <p:nvSpPr>
          <p:cNvPr id="7" name="Google Shape;459;p34">
            <a:extLst>
              <a:ext uri="{FF2B5EF4-FFF2-40B4-BE49-F238E27FC236}">
                <a16:creationId xmlns:a16="http://schemas.microsoft.com/office/drawing/2014/main" id="{D62051E5-5B8A-2FB2-667A-D29882DC6CE5}"/>
              </a:ext>
            </a:extLst>
          </p:cNvPr>
          <p:cNvSpPr txBox="1">
            <a:spLocks/>
          </p:cNvSpPr>
          <p:nvPr/>
        </p:nvSpPr>
        <p:spPr>
          <a:xfrm>
            <a:off x="639212" y="194600"/>
            <a:ext cx="11552788" cy="1157306"/>
          </a:xfrm>
          <a:prstGeom prst="rect">
            <a:avLst/>
          </a:prstGeom>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latin typeface="Libre Franklin" pitchFamily="2" charset="77"/>
              </a:rPr>
              <a:t>Concrete Examples</a:t>
            </a:r>
          </a:p>
        </p:txBody>
      </p:sp>
      <p:sp>
        <p:nvSpPr>
          <p:cNvPr id="2" name="TextBox 1">
            <a:extLst>
              <a:ext uri="{FF2B5EF4-FFF2-40B4-BE49-F238E27FC236}">
                <a16:creationId xmlns:a16="http://schemas.microsoft.com/office/drawing/2014/main" id="{4F5800A1-5E7D-BBC5-5D78-31D7D89A183B}"/>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PATENTS</a:t>
            </a:r>
          </a:p>
        </p:txBody>
      </p:sp>
    </p:spTree>
    <p:extLst>
      <p:ext uri="{BB962C8B-B14F-4D97-AF65-F5344CB8AC3E}">
        <p14:creationId xmlns:p14="http://schemas.microsoft.com/office/powerpoint/2010/main" val="388312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F0269-83FE-123D-3986-8A00583DEF63}"/>
            </a:ext>
          </a:extLst>
        </p:cNvPr>
        <p:cNvGrpSpPr/>
        <p:nvPr/>
      </p:nvGrpSpPr>
      <p:grpSpPr>
        <a:xfrm>
          <a:off x="0" y="0"/>
          <a:ext cx="0" cy="0"/>
          <a:chOff x="0" y="0"/>
          <a:chExt cx="0" cy="0"/>
        </a:xfrm>
      </p:grpSpPr>
      <p:sp>
        <p:nvSpPr>
          <p:cNvPr id="12" name="Google Shape;543;p43">
            <a:extLst>
              <a:ext uri="{FF2B5EF4-FFF2-40B4-BE49-F238E27FC236}">
                <a16:creationId xmlns:a16="http://schemas.microsoft.com/office/drawing/2014/main" id="{FBFBF55F-7250-ED60-2E98-86407C033723}"/>
              </a:ext>
            </a:extLst>
          </p:cNvPr>
          <p:cNvSpPr txBox="1">
            <a:spLocks/>
          </p:cNvSpPr>
          <p:nvPr/>
        </p:nvSpPr>
        <p:spPr>
          <a:xfrm>
            <a:off x="849206" y="3552812"/>
            <a:ext cx="4390200" cy="288343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42900" algn="l" rtl="0">
              <a:lnSpc>
                <a:spcPct val="94000"/>
              </a:lnSpc>
              <a:spcBef>
                <a:spcPts val="500"/>
              </a:spcBef>
              <a:spcAft>
                <a:spcPts val="0"/>
              </a:spcAft>
              <a:buClr>
                <a:schemeClr val="dk2"/>
              </a:buClr>
              <a:buSzPts val="18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42900" algn="l" rtl="0">
              <a:lnSpc>
                <a:spcPct val="94000"/>
              </a:lnSpc>
              <a:spcBef>
                <a:spcPts val="500"/>
              </a:spcBef>
              <a:spcAft>
                <a:spcPts val="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42900" algn="l" rtl="0">
              <a:lnSpc>
                <a:spcPct val="94000"/>
              </a:lnSpc>
              <a:spcBef>
                <a:spcPts val="500"/>
              </a:spcBef>
              <a:spcAft>
                <a:spcPts val="0"/>
              </a:spcAft>
              <a:buClr>
                <a:schemeClr val="dk2"/>
              </a:buClr>
              <a:buSzPts val="18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42900" algn="l" rtl="0">
              <a:lnSpc>
                <a:spcPct val="94000"/>
              </a:lnSpc>
              <a:spcBef>
                <a:spcPts val="500"/>
              </a:spcBef>
              <a:spcAft>
                <a:spcPts val="20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pPr marL="0" lvl="0" indent="0" algn="ctr">
              <a:buClr>
                <a:schemeClr val="dk1"/>
              </a:buClr>
              <a:buSzPts val="2300"/>
              <a:buNone/>
            </a:pPr>
            <a:r>
              <a:rPr lang="en-US" sz="2400" b="1" dirty="0"/>
              <a:t>Rail Investments</a:t>
            </a:r>
            <a:endParaRPr lang="en-US" sz="2400" dirty="0"/>
          </a:p>
          <a:p>
            <a:pPr marL="0" lvl="0" indent="0" algn="ctr">
              <a:buClr>
                <a:schemeClr val="dk1"/>
              </a:buClr>
              <a:buSzPts val="2300"/>
              <a:buNone/>
            </a:pPr>
            <a:r>
              <a:rPr lang="en-US" sz="2400" i="1" dirty="0"/>
              <a:t>PERT: </a:t>
            </a:r>
            <a:r>
              <a:rPr lang="en-US" sz="2400" dirty="0"/>
              <a:t>Lowered transaction costs and coordination failures</a:t>
            </a:r>
          </a:p>
          <a:p>
            <a:pPr marL="0" lvl="0" indent="0" algn="ctr">
              <a:buClr>
                <a:schemeClr val="dk1"/>
              </a:buClr>
              <a:buSzPts val="2300"/>
              <a:buNone/>
            </a:pPr>
            <a:r>
              <a:rPr lang="en-US" sz="2400" i="1" dirty="0"/>
              <a:t>PEST: </a:t>
            </a:r>
            <a:r>
              <a:rPr lang="en-US" sz="2400" dirty="0"/>
              <a:t>Land grants subsidization by land ownership</a:t>
            </a:r>
          </a:p>
        </p:txBody>
      </p:sp>
      <p:sp>
        <p:nvSpPr>
          <p:cNvPr id="13" name="Google Shape;553;p44">
            <a:extLst>
              <a:ext uri="{FF2B5EF4-FFF2-40B4-BE49-F238E27FC236}">
                <a16:creationId xmlns:a16="http://schemas.microsoft.com/office/drawing/2014/main" id="{0B3A157F-FCE2-697E-20C6-F130EEDE0AC3}"/>
              </a:ext>
            </a:extLst>
          </p:cNvPr>
          <p:cNvSpPr txBox="1">
            <a:spLocks/>
          </p:cNvSpPr>
          <p:nvPr/>
        </p:nvSpPr>
        <p:spPr>
          <a:xfrm>
            <a:off x="5245721" y="3539840"/>
            <a:ext cx="6623207" cy="288343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42900" algn="l" rtl="0">
              <a:lnSpc>
                <a:spcPct val="94000"/>
              </a:lnSpc>
              <a:spcBef>
                <a:spcPts val="500"/>
              </a:spcBef>
              <a:spcAft>
                <a:spcPts val="0"/>
              </a:spcAft>
              <a:buClr>
                <a:schemeClr val="dk2"/>
              </a:buClr>
              <a:buSzPts val="18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42900" algn="l" rtl="0">
              <a:lnSpc>
                <a:spcPct val="94000"/>
              </a:lnSpc>
              <a:spcBef>
                <a:spcPts val="500"/>
              </a:spcBef>
              <a:spcAft>
                <a:spcPts val="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42900" algn="l" rtl="0">
              <a:lnSpc>
                <a:spcPct val="94000"/>
              </a:lnSpc>
              <a:spcBef>
                <a:spcPts val="500"/>
              </a:spcBef>
              <a:spcAft>
                <a:spcPts val="0"/>
              </a:spcAft>
              <a:buClr>
                <a:schemeClr val="dk2"/>
              </a:buClr>
              <a:buSzPts val="18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42900" algn="l" rtl="0">
              <a:lnSpc>
                <a:spcPct val="94000"/>
              </a:lnSpc>
              <a:spcBef>
                <a:spcPts val="500"/>
              </a:spcBef>
              <a:spcAft>
                <a:spcPts val="20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pPr indent="-368300">
              <a:lnSpc>
                <a:spcPct val="84000"/>
              </a:lnSpc>
              <a:buSzPts val="2200"/>
              <a:buFont typeface="Arial" panose="020B0604020202020204" pitchFamily="34" charset="0"/>
              <a:buChar char="•"/>
            </a:pPr>
            <a:r>
              <a:rPr lang="en-US" dirty="0"/>
              <a:t>Land grants of 175 million acres to railroad companies, which required them to use  American steel</a:t>
            </a:r>
          </a:p>
          <a:p>
            <a:pPr indent="-368300">
              <a:lnSpc>
                <a:spcPct val="84000"/>
              </a:lnSpc>
              <a:spcBef>
                <a:spcPts val="0"/>
              </a:spcBef>
              <a:buSzPts val="2200"/>
              <a:buFont typeface="Arial" panose="020B0604020202020204" pitchFamily="34" charset="0"/>
              <a:buChar char="•"/>
            </a:pPr>
            <a:r>
              <a:rPr lang="en-US" dirty="0">
                <a:solidFill>
                  <a:schemeClr val="dk1"/>
                </a:solidFill>
              </a:rPr>
              <a:t>Reduced the coordination costs of private actors interested in building railroads, increased the incentives to take on the risks of a continental project, while assuring political support from a broad base of interest groups.</a:t>
            </a:r>
          </a:p>
          <a:p>
            <a:pPr indent="-368300">
              <a:lnSpc>
                <a:spcPct val="84000"/>
              </a:lnSpc>
              <a:spcBef>
                <a:spcPts val="0"/>
              </a:spcBef>
              <a:buSzPts val="2200"/>
              <a:buFont typeface="Arial" panose="020B0604020202020204" pitchFamily="34" charset="0"/>
              <a:buChar char="•"/>
            </a:pPr>
            <a:r>
              <a:rPr lang="en-US" b="1" dirty="0"/>
              <a:t>Satisfies all three attributes of smart PESTs</a:t>
            </a:r>
            <a:endParaRPr lang="en-US" dirty="0"/>
          </a:p>
          <a:p>
            <a:pPr marL="342900" indent="-342900">
              <a:buFont typeface="Arial" panose="020B0604020202020204" pitchFamily="34" charset="0"/>
              <a:buChar char="•"/>
            </a:pPr>
            <a:endParaRPr lang="en-US" b="1" dirty="0"/>
          </a:p>
        </p:txBody>
      </p:sp>
      <p:sp>
        <p:nvSpPr>
          <p:cNvPr id="2" name="Google Shape;532;p42">
            <a:extLst>
              <a:ext uri="{FF2B5EF4-FFF2-40B4-BE49-F238E27FC236}">
                <a16:creationId xmlns:a16="http://schemas.microsoft.com/office/drawing/2014/main" id="{FBF2A6B9-8AB0-90CA-E56A-EA3F8AC514EB}"/>
              </a:ext>
            </a:extLst>
          </p:cNvPr>
          <p:cNvSpPr txBox="1">
            <a:spLocks/>
          </p:cNvSpPr>
          <p:nvPr/>
        </p:nvSpPr>
        <p:spPr>
          <a:xfrm>
            <a:off x="875850" y="258760"/>
            <a:ext cx="4390200" cy="3059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1000"/>
              </a:spcBef>
              <a:buClr>
                <a:schemeClr val="dk1"/>
              </a:buClr>
              <a:buSzPts val="2300"/>
            </a:pPr>
            <a:r>
              <a:rPr lang="en-US" sz="2800" b="1" dirty="0">
                <a:latin typeface="Libre Franklin" pitchFamily="2" charset="77"/>
              </a:rPr>
              <a:t>Regulatory Agencies &amp; Economic Regulation</a:t>
            </a:r>
            <a:endParaRPr lang="en-US" sz="1800" i="1" dirty="0">
              <a:latin typeface="Libre Franklin" pitchFamily="2" charset="77"/>
            </a:endParaRPr>
          </a:p>
          <a:p>
            <a:pPr algn="ctr">
              <a:spcBef>
                <a:spcPts val="1000"/>
              </a:spcBef>
              <a:buClr>
                <a:schemeClr val="dk1"/>
              </a:buClr>
              <a:buSzPts val="2300"/>
            </a:pPr>
            <a:r>
              <a:rPr lang="en-US" sz="1800" i="1" dirty="0">
                <a:latin typeface="Libre Franklin" pitchFamily="2" charset="77"/>
              </a:rPr>
              <a:t>Intended PERT</a:t>
            </a:r>
            <a:r>
              <a:rPr lang="en-US" sz="1800" dirty="0">
                <a:latin typeface="Libre Franklin" pitchFamily="2" charset="77"/>
              </a:rPr>
              <a:t>: Regulatory agencies to protect and advance public interest</a:t>
            </a:r>
          </a:p>
          <a:p>
            <a:pPr algn="ctr">
              <a:spcBef>
                <a:spcPts val="1000"/>
              </a:spcBef>
              <a:buClr>
                <a:schemeClr val="dk1"/>
              </a:buClr>
              <a:buSzPts val="2300"/>
            </a:pPr>
            <a:r>
              <a:rPr lang="en-US" sz="1800" i="1" dirty="0">
                <a:latin typeface="Libre Franklin" pitchFamily="2" charset="77"/>
              </a:rPr>
              <a:t>PEST</a:t>
            </a:r>
            <a:r>
              <a:rPr lang="en-US" sz="1800" dirty="0">
                <a:latin typeface="Libre Franklin" pitchFamily="2" charset="77"/>
              </a:rPr>
              <a:t>: regulatory capture by incumbents engaged in increasing barriers to entry and reducing supply</a:t>
            </a:r>
          </a:p>
          <a:p>
            <a:pPr algn="ctr">
              <a:lnSpc>
                <a:spcPct val="64000"/>
              </a:lnSpc>
              <a:spcBef>
                <a:spcPts val="1000"/>
              </a:spcBef>
              <a:buSzPts val="1955"/>
            </a:pPr>
            <a:endParaRPr lang="en-US" sz="2800" b="1" dirty="0">
              <a:latin typeface="Libre Franklin" pitchFamily="2" charset="77"/>
            </a:endParaRPr>
          </a:p>
        </p:txBody>
      </p:sp>
      <p:sp>
        <p:nvSpPr>
          <p:cNvPr id="3" name="Google Shape;534;p42">
            <a:extLst>
              <a:ext uri="{FF2B5EF4-FFF2-40B4-BE49-F238E27FC236}">
                <a16:creationId xmlns:a16="http://schemas.microsoft.com/office/drawing/2014/main" id="{D1731506-9E34-D096-5255-FFAA4ABD87DA}"/>
              </a:ext>
            </a:extLst>
          </p:cNvPr>
          <p:cNvSpPr txBox="1">
            <a:spLocks/>
          </p:cNvSpPr>
          <p:nvPr/>
        </p:nvSpPr>
        <p:spPr>
          <a:xfrm>
            <a:off x="5266954" y="260547"/>
            <a:ext cx="6601974" cy="3055826"/>
          </a:xfrm>
          <a:prstGeom prst="rect">
            <a:avLst/>
          </a:prstGeom>
          <a:noFill/>
          <a:ln>
            <a:solidFill>
              <a:schemeClr val="tx1"/>
            </a:solid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68300">
              <a:spcBef>
                <a:spcPts val="1000"/>
              </a:spcBef>
              <a:buSzPts val="2200"/>
              <a:buFont typeface="Arial" panose="020B0604020202020204" pitchFamily="34" charset="0"/>
              <a:buChar char="•"/>
            </a:pPr>
            <a:r>
              <a:rPr lang="en-US" sz="2200" dirty="0">
                <a:latin typeface="Libre Franklin" pitchFamily="2" charset="77"/>
              </a:rPr>
              <a:t>Variation of PERT-PEST framework in which PERT migrates into PEST</a:t>
            </a:r>
          </a:p>
          <a:p>
            <a:pPr marL="457200" indent="-368300">
              <a:spcBef>
                <a:spcPts val="1000"/>
              </a:spcBef>
              <a:buSzPts val="2200"/>
              <a:buFont typeface="Arial" panose="020B0604020202020204" pitchFamily="34" charset="0"/>
              <a:buChar char="•"/>
            </a:pPr>
            <a:r>
              <a:rPr lang="en-US" sz="2200" dirty="0">
                <a:latin typeface="Libre Franklin" pitchFamily="2" charset="77"/>
              </a:rPr>
              <a:t>Civil Aeronautics Board, Surface Transportation Board, Interstate Commerce Commissions: controlled entry standards, coordinated supply and instituted market segmentation of various transportations</a:t>
            </a:r>
          </a:p>
          <a:p>
            <a:pPr marL="457200" indent="-368300">
              <a:spcBef>
                <a:spcPts val="1000"/>
              </a:spcBef>
              <a:buSzPts val="2200"/>
              <a:buFont typeface="Arial" panose="020B0604020202020204" pitchFamily="34" charset="0"/>
              <a:buChar char="•"/>
            </a:pPr>
            <a:r>
              <a:rPr lang="en-US" sz="2200" dirty="0">
                <a:latin typeface="Libre Franklin" pitchFamily="2" charset="77"/>
              </a:rPr>
              <a:t>Certificate of Needs: incumbent healthcare providers increasing barriers to entry</a:t>
            </a:r>
          </a:p>
          <a:p>
            <a:pPr marL="457200" indent="-368300">
              <a:spcBef>
                <a:spcPts val="1000"/>
              </a:spcBef>
              <a:buSzPts val="2200"/>
              <a:buFont typeface="Arial" panose="020B0604020202020204" pitchFamily="34" charset="0"/>
              <a:buChar char="•"/>
            </a:pPr>
            <a:r>
              <a:rPr lang="en-US" sz="2200" b="1" dirty="0">
                <a:latin typeface="Libre Franklin" pitchFamily="2" charset="77"/>
              </a:rPr>
              <a:t>Violates all attributes of smart PESTs</a:t>
            </a:r>
          </a:p>
          <a:p>
            <a:pPr>
              <a:spcBef>
                <a:spcPts val="1000"/>
              </a:spcBef>
            </a:pPr>
            <a:endParaRPr lang="en-US" sz="2200" dirty="0">
              <a:latin typeface="Libre Franklin" pitchFamily="2" charset="77"/>
            </a:endParaRPr>
          </a:p>
        </p:txBody>
      </p:sp>
      <p:sp>
        <p:nvSpPr>
          <p:cNvPr id="5" name="TextBox 4">
            <a:extLst>
              <a:ext uri="{FF2B5EF4-FFF2-40B4-BE49-F238E27FC236}">
                <a16:creationId xmlns:a16="http://schemas.microsoft.com/office/drawing/2014/main" id="{57C00CAA-50CF-0126-E14C-B6749E3D1DCD}"/>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REGULATORY AGENCIES AND RAIL INVESTMENTS</a:t>
            </a:r>
          </a:p>
        </p:txBody>
      </p:sp>
      <p:sp>
        <p:nvSpPr>
          <p:cNvPr id="4" name="Slide Number Placeholder 3">
            <a:extLst>
              <a:ext uri="{FF2B5EF4-FFF2-40B4-BE49-F238E27FC236}">
                <a16:creationId xmlns:a16="http://schemas.microsoft.com/office/drawing/2014/main" id="{85AE9855-4055-B87A-425A-675A0A1AEAE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1445051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1">
          <a:extLst>
            <a:ext uri="{FF2B5EF4-FFF2-40B4-BE49-F238E27FC236}">
              <a16:creationId xmlns:a16="http://schemas.microsoft.com/office/drawing/2014/main" id="{015E8453-D06A-09D3-4E91-13155C4129DB}"/>
            </a:ext>
          </a:extLst>
        </p:cNvPr>
        <p:cNvGrpSpPr/>
        <p:nvPr/>
      </p:nvGrpSpPr>
      <p:grpSpPr>
        <a:xfrm>
          <a:off x="0" y="0"/>
          <a:ext cx="0" cy="0"/>
          <a:chOff x="0" y="0"/>
          <a:chExt cx="0" cy="0"/>
        </a:xfrm>
      </p:grpSpPr>
      <p:sp>
        <p:nvSpPr>
          <p:cNvPr id="544" name="Google Shape;544;p43">
            <a:extLst>
              <a:ext uri="{FF2B5EF4-FFF2-40B4-BE49-F238E27FC236}">
                <a16:creationId xmlns:a16="http://schemas.microsoft.com/office/drawing/2014/main" id="{3188C76E-111D-3B3A-F922-364D32CE41EB}"/>
              </a:ext>
            </a:extLst>
          </p:cNvPr>
          <p:cNvSpPr txBox="1">
            <a:spLocks noGrp="1"/>
          </p:cNvSpPr>
          <p:nvPr>
            <p:ph type="body" idx="1"/>
          </p:nvPr>
        </p:nvSpPr>
        <p:spPr>
          <a:xfrm>
            <a:off x="5300150" y="369600"/>
            <a:ext cx="6586200" cy="3059400"/>
          </a:xfrm>
          <a:prstGeom prst="rect">
            <a:avLst/>
          </a:prstGeom>
          <a:noFill/>
          <a:ln>
            <a:solidFill>
              <a:schemeClr val="tx1"/>
            </a:solidFill>
          </a:ln>
        </p:spPr>
        <p:txBody>
          <a:bodyPr spcFirstLastPara="1" wrap="square" lIns="91425" tIns="45700" rIns="91425" bIns="45700" anchor="t" anchorCtr="0">
            <a:noAutofit/>
          </a:bodyPr>
          <a:lstStyle/>
          <a:p>
            <a:pPr marL="285750" indent="-285750">
              <a:buSzPts val="2300"/>
              <a:buFont typeface="Arial" panose="020B0604020202020204" pitchFamily="34" charset="0"/>
              <a:buChar char="•"/>
            </a:pPr>
            <a:r>
              <a:rPr lang="en-US" sz="2200" dirty="0">
                <a:latin typeface="Libre Franklin" pitchFamily="2" charset="77"/>
              </a:rPr>
              <a:t>Rice yield increased 10% overall; farmers who used Swarna-Sub1 seeds produced 45% higher yields on fields that were flooded for 10 days</a:t>
            </a:r>
          </a:p>
          <a:p>
            <a:pPr marL="285750" indent="-285750">
              <a:buSzPts val="2300"/>
              <a:buFont typeface="Arial" panose="020B0604020202020204" pitchFamily="34" charset="0"/>
              <a:buChar char="•"/>
            </a:pPr>
            <a:r>
              <a:rPr lang="en-US" sz="2200" dirty="0">
                <a:latin typeface="Libre Franklin" pitchFamily="2" charset="77"/>
              </a:rPr>
              <a:t>Demand increased after subsidies ended; production increased from 300 megatons in 2012 to over 6,000 megatons in 2015</a:t>
            </a:r>
          </a:p>
          <a:p>
            <a:pPr marL="285750" indent="-285750">
              <a:buSzPts val="2300"/>
              <a:buFont typeface="Arial" panose="020B0604020202020204" pitchFamily="34" charset="0"/>
              <a:buChar char="•"/>
            </a:pPr>
            <a:r>
              <a:rPr lang="en-US" sz="2200" b="1" dirty="0">
                <a:latin typeface="Libre Franklin" pitchFamily="2" charset="77"/>
              </a:rPr>
              <a:t>Satisfies all three attributes</a:t>
            </a:r>
            <a:endParaRPr lang="en-US" sz="2200" dirty="0">
              <a:latin typeface="Libre Franklin" pitchFamily="2" charset="77"/>
            </a:endParaRPr>
          </a:p>
        </p:txBody>
      </p:sp>
      <p:sp>
        <p:nvSpPr>
          <p:cNvPr id="545" name="Google Shape;545;p43">
            <a:extLst>
              <a:ext uri="{FF2B5EF4-FFF2-40B4-BE49-F238E27FC236}">
                <a16:creationId xmlns:a16="http://schemas.microsoft.com/office/drawing/2014/main" id="{0B4AA1B5-9C14-6216-7940-9536A81C9F0B}"/>
              </a:ext>
            </a:extLst>
          </p:cNvPr>
          <p:cNvSpPr txBox="1">
            <a:spLocks noGrp="1"/>
          </p:cNvSpPr>
          <p:nvPr>
            <p:ph type="body" idx="1"/>
          </p:nvPr>
        </p:nvSpPr>
        <p:spPr>
          <a:xfrm>
            <a:off x="5300150" y="3429000"/>
            <a:ext cx="6586200" cy="3059400"/>
          </a:xfrm>
          <a:prstGeom prst="rect">
            <a:avLst/>
          </a:prstGeom>
          <a:noFill/>
          <a:ln>
            <a:solidFill>
              <a:schemeClr val="tx1"/>
            </a:solidFill>
          </a:ln>
        </p:spPr>
        <p:txBody>
          <a:bodyPr spcFirstLastPara="1" wrap="square" lIns="91425" tIns="45700" rIns="91425" bIns="45700" anchor="t" anchorCtr="0">
            <a:noAutofit/>
          </a:bodyPr>
          <a:lstStyle/>
          <a:p>
            <a:pPr marL="285750" indent="-285750">
              <a:lnSpc>
                <a:spcPct val="115000"/>
              </a:lnSpc>
              <a:buFont typeface="Arial" panose="020B0604020202020204" pitchFamily="34" charset="0"/>
              <a:buChar char="•"/>
            </a:pPr>
            <a:r>
              <a:rPr lang="en-US" sz="2100" dirty="0">
                <a:latin typeface="Libre Franklin" pitchFamily="2" charset="77"/>
              </a:rPr>
              <a:t>Maize yield increased 22% during subsidized year</a:t>
            </a:r>
          </a:p>
          <a:p>
            <a:pPr marL="285750" indent="-285750">
              <a:lnSpc>
                <a:spcPct val="115000"/>
              </a:lnSpc>
              <a:buFont typeface="Arial" panose="020B0604020202020204" pitchFamily="34" charset="0"/>
              <a:buChar char="•"/>
            </a:pPr>
            <a:r>
              <a:rPr lang="en-US" sz="2100" dirty="0">
                <a:latin typeface="Libre Franklin" pitchFamily="2" charset="77"/>
              </a:rPr>
              <a:t>Spillover effects of subsidized farmer’s experience resulted in unsubsidized farmers using 78% more fertilizer and had 85% larger maize yields after termination of subsidies</a:t>
            </a:r>
          </a:p>
          <a:p>
            <a:pPr marL="285750" indent="-285750">
              <a:lnSpc>
                <a:spcPct val="115000"/>
              </a:lnSpc>
              <a:buFont typeface="Arial" panose="020B0604020202020204" pitchFamily="34" charset="0"/>
              <a:buChar char="•"/>
            </a:pPr>
            <a:r>
              <a:rPr lang="en-US" sz="2100" b="1" dirty="0">
                <a:latin typeface="Libre Franklin" pitchFamily="2" charset="77"/>
              </a:rPr>
              <a:t>Satisfies all three attributes</a:t>
            </a:r>
            <a:endParaRPr lang="en-US" sz="2100" dirty="0">
              <a:latin typeface="Libre Franklin" pitchFamily="2" charset="77"/>
            </a:endParaRPr>
          </a:p>
        </p:txBody>
      </p:sp>
      <p:sp>
        <p:nvSpPr>
          <p:cNvPr id="7" name="TextBox 6">
            <a:extLst>
              <a:ext uri="{FF2B5EF4-FFF2-40B4-BE49-F238E27FC236}">
                <a16:creationId xmlns:a16="http://schemas.microsoft.com/office/drawing/2014/main" id="{22D3278E-470E-32DC-7619-14568A97DE6A}"/>
              </a:ext>
            </a:extLst>
          </p:cNvPr>
          <p:cNvSpPr txBox="1"/>
          <p:nvPr/>
        </p:nvSpPr>
        <p:spPr>
          <a:xfrm>
            <a:off x="0" y="0"/>
            <a:ext cx="492443" cy="6858000"/>
          </a:xfrm>
          <a:prstGeom prst="rect">
            <a:avLst/>
          </a:prstGeom>
          <a:noFill/>
        </p:spPr>
        <p:txBody>
          <a:bodyPr vert="vert270" wrap="square" rtlCol="0">
            <a:spAutoFit/>
          </a:bodyPr>
          <a:lstStyle/>
          <a:p>
            <a:pPr algn="ctr"/>
            <a:r>
              <a:rPr lang="en-US" sz="2000" dirty="0"/>
              <a:t>SUCCESSES OF THE GREEN REVOLUTION</a:t>
            </a:r>
          </a:p>
        </p:txBody>
      </p:sp>
      <p:sp>
        <p:nvSpPr>
          <p:cNvPr id="2" name="Slide Number Placeholder 1">
            <a:extLst>
              <a:ext uri="{FF2B5EF4-FFF2-40B4-BE49-F238E27FC236}">
                <a16:creationId xmlns:a16="http://schemas.microsoft.com/office/drawing/2014/main" id="{0941BDD9-0BD7-E369-F5BE-A57D6A80D5C6}"/>
              </a:ext>
            </a:extLst>
          </p:cNvPr>
          <p:cNvSpPr>
            <a:spLocks noGrp="1"/>
          </p:cNvSpPr>
          <p:nvPr>
            <p:ph type="sldNum" idx="12"/>
          </p:nvPr>
        </p:nvSpPr>
        <p:spPr/>
        <p:txBody>
          <a:bodyPr/>
          <a:lstStyle/>
          <a:p>
            <a:pPr marL="171450" lvl="0" indent="-171450" algn="r" rtl="0">
              <a:spcBef>
                <a:spcPts val="0"/>
              </a:spcBef>
              <a:spcAft>
                <a:spcPts val="0"/>
              </a:spcAft>
              <a:buFont typeface="Arial" panose="020B0604020202020204" pitchFamily="34" charset="0"/>
              <a:buChar char="•"/>
            </a:pPr>
            <a:fld id="{00000000-1234-1234-1234-123412341234}" type="slidenum">
              <a:rPr lang="en-US" smtClean="0"/>
              <a:pPr marL="171450" lvl="0" indent="-171450" algn="r" rtl="0">
                <a:spcBef>
                  <a:spcPts val="0"/>
                </a:spcBef>
                <a:spcAft>
                  <a:spcPts val="0"/>
                </a:spcAft>
                <a:buFont typeface="Arial" panose="020B0604020202020204" pitchFamily="34" charset="0"/>
                <a:buChar char="•"/>
              </a:pPr>
              <a:t>15</a:t>
            </a:fld>
            <a:endParaRPr lang="en-US"/>
          </a:p>
        </p:txBody>
      </p:sp>
      <p:sp>
        <p:nvSpPr>
          <p:cNvPr id="3" name="Google Shape;495;p38">
            <a:extLst>
              <a:ext uri="{FF2B5EF4-FFF2-40B4-BE49-F238E27FC236}">
                <a16:creationId xmlns:a16="http://schemas.microsoft.com/office/drawing/2014/main" id="{09713362-1528-EC01-EDBE-D408AF185E24}"/>
              </a:ext>
            </a:extLst>
          </p:cNvPr>
          <p:cNvSpPr txBox="1">
            <a:spLocks/>
          </p:cNvSpPr>
          <p:nvPr/>
        </p:nvSpPr>
        <p:spPr>
          <a:xfrm>
            <a:off x="909950" y="369600"/>
            <a:ext cx="4390200" cy="3059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42900" algn="l" rtl="0">
              <a:lnSpc>
                <a:spcPct val="94000"/>
              </a:lnSpc>
              <a:spcBef>
                <a:spcPts val="500"/>
              </a:spcBef>
              <a:spcAft>
                <a:spcPts val="0"/>
              </a:spcAft>
              <a:buClr>
                <a:schemeClr val="dk2"/>
              </a:buClr>
              <a:buSzPts val="18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42900" algn="l" rtl="0">
              <a:lnSpc>
                <a:spcPct val="94000"/>
              </a:lnSpc>
              <a:spcBef>
                <a:spcPts val="500"/>
              </a:spcBef>
              <a:spcAft>
                <a:spcPts val="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42900" algn="l" rtl="0">
              <a:lnSpc>
                <a:spcPct val="94000"/>
              </a:lnSpc>
              <a:spcBef>
                <a:spcPts val="500"/>
              </a:spcBef>
              <a:spcAft>
                <a:spcPts val="0"/>
              </a:spcAft>
              <a:buClr>
                <a:schemeClr val="dk2"/>
              </a:buClr>
              <a:buSzPts val="18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42900" algn="l" rtl="0">
              <a:lnSpc>
                <a:spcPct val="94000"/>
              </a:lnSpc>
              <a:spcBef>
                <a:spcPts val="500"/>
              </a:spcBef>
              <a:spcAft>
                <a:spcPts val="20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pPr marL="0" lvl="0" indent="0" algn="ctr">
              <a:buSzPts val="2300"/>
              <a:buNone/>
            </a:pPr>
            <a:r>
              <a:rPr lang="en-US" sz="2400" b="1" dirty="0">
                <a:latin typeface="Libre Franklin" pitchFamily="2" charset="77"/>
              </a:rPr>
              <a:t>India</a:t>
            </a:r>
          </a:p>
          <a:p>
            <a:pPr marL="0" lvl="0" indent="0" algn="ctr">
              <a:buSzPts val="2300"/>
              <a:buNone/>
            </a:pPr>
            <a:r>
              <a:rPr lang="en-US" sz="2400" i="1" dirty="0">
                <a:latin typeface="Libre Franklin" pitchFamily="2" charset="77"/>
              </a:rPr>
              <a:t>PERT</a:t>
            </a:r>
            <a:r>
              <a:rPr lang="en-US" sz="2400" dirty="0">
                <a:latin typeface="Libre Franklin" pitchFamily="2" charset="77"/>
              </a:rPr>
              <a:t>: Flood-resistant rice</a:t>
            </a:r>
          </a:p>
          <a:p>
            <a:pPr marL="0" lvl="0" indent="0" algn="ctr">
              <a:buSzPts val="2300"/>
              <a:buNone/>
            </a:pPr>
            <a:r>
              <a:rPr lang="en-US" sz="2400" i="1" dirty="0">
                <a:latin typeface="Libre Franklin" pitchFamily="2" charset="77"/>
              </a:rPr>
              <a:t>PEST</a:t>
            </a:r>
            <a:r>
              <a:rPr lang="en-US" sz="2400" dirty="0">
                <a:latin typeface="Libre Franklin" pitchFamily="2" charset="77"/>
              </a:rPr>
              <a:t>: Input subsidies for Swarna-Sub1 seeds &amp; financing of demonstration plots</a:t>
            </a:r>
          </a:p>
        </p:txBody>
      </p:sp>
      <p:sp>
        <p:nvSpPr>
          <p:cNvPr id="6" name="Google Shape;495;p38">
            <a:extLst>
              <a:ext uri="{FF2B5EF4-FFF2-40B4-BE49-F238E27FC236}">
                <a16:creationId xmlns:a16="http://schemas.microsoft.com/office/drawing/2014/main" id="{A63E4D26-F4E8-0802-D5CC-39BA939F1DEC}"/>
              </a:ext>
            </a:extLst>
          </p:cNvPr>
          <p:cNvSpPr txBox="1">
            <a:spLocks/>
          </p:cNvSpPr>
          <p:nvPr/>
        </p:nvSpPr>
        <p:spPr>
          <a:xfrm>
            <a:off x="909950" y="3429000"/>
            <a:ext cx="4390200" cy="3059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42900" algn="l" rtl="0">
              <a:lnSpc>
                <a:spcPct val="94000"/>
              </a:lnSpc>
              <a:spcBef>
                <a:spcPts val="500"/>
              </a:spcBef>
              <a:spcAft>
                <a:spcPts val="0"/>
              </a:spcAft>
              <a:buClr>
                <a:schemeClr val="dk2"/>
              </a:buClr>
              <a:buSzPts val="18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42900" algn="l" rtl="0">
              <a:lnSpc>
                <a:spcPct val="94000"/>
              </a:lnSpc>
              <a:spcBef>
                <a:spcPts val="500"/>
              </a:spcBef>
              <a:spcAft>
                <a:spcPts val="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42900" algn="l" rtl="0">
              <a:lnSpc>
                <a:spcPct val="94000"/>
              </a:lnSpc>
              <a:spcBef>
                <a:spcPts val="500"/>
              </a:spcBef>
              <a:spcAft>
                <a:spcPts val="0"/>
              </a:spcAft>
              <a:buClr>
                <a:schemeClr val="dk2"/>
              </a:buClr>
              <a:buSzPts val="18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42900" algn="l" rtl="0">
              <a:lnSpc>
                <a:spcPct val="94000"/>
              </a:lnSpc>
              <a:spcBef>
                <a:spcPts val="500"/>
              </a:spcBef>
              <a:spcAft>
                <a:spcPts val="20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pPr marL="0" lvl="0" indent="0" algn="ctr">
              <a:lnSpc>
                <a:spcPct val="115000"/>
              </a:lnSpc>
              <a:buNone/>
            </a:pPr>
            <a:r>
              <a:rPr lang="en-US" sz="2400" b="1" dirty="0">
                <a:latin typeface="Libre Franklin" pitchFamily="2" charset="77"/>
              </a:rPr>
              <a:t>Mozambique</a:t>
            </a:r>
            <a:endParaRPr lang="en-US" sz="2400" dirty="0">
              <a:latin typeface="Libre Franklin" pitchFamily="2" charset="77"/>
            </a:endParaRPr>
          </a:p>
          <a:p>
            <a:pPr marL="0" lvl="0" indent="0" algn="ctr">
              <a:lnSpc>
                <a:spcPct val="115000"/>
              </a:lnSpc>
              <a:buNone/>
            </a:pPr>
            <a:r>
              <a:rPr lang="en-US" sz="2400" i="1" dirty="0">
                <a:latin typeface="Libre Franklin" pitchFamily="2" charset="77"/>
              </a:rPr>
              <a:t>PERT</a:t>
            </a:r>
            <a:r>
              <a:rPr lang="en-US" sz="2400" dirty="0">
                <a:latin typeface="Libre Franklin" pitchFamily="2" charset="77"/>
              </a:rPr>
              <a:t>: superior maize seeds combined with fertilizer reformulation</a:t>
            </a:r>
          </a:p>
          <a:p>
            <a:pPr marL="0" lvl="0" indent="0" algn="ctr">
              <a:lnSpc>
                <a:spcPct val="115000"/>
              </a:lnSpc>
              <a:buNone/>
            </a:pPr>
            <a:r>
              <a:rPr lang="en-US" sz="2400" i="1" dirty="0">
                <a:latin typeface="Libre Franklin" pitchFamily="2" charset="77"/>
              </a:rPr>
              <a:t>PEST</a:t>
            </a:r>
            <a:r>
              <a:rPr lang="en-US" sz="2400" dirty="0">
                <a:latin typeface="Libre Franklin" pitchFamily="2" charset="77"/>
              </a:rPr>
              <a:t>: Smart input subsidies to adopt seeds and fertilizer</a:t>
            </a:r>
          </a:p>
        </p:txBody>
      </p:sp>
    </p:spTree>
    <p:extLst>
      <p:ext uri="{BB962C8B-B14F-4D97-AF65-F5344CB8AC3E}">
        <p14:creationId xmlns:p14="http://schemas.microsoft.com/office/powerpoint/2010/main" val="1694257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1">
          <a:extLst>
            <a:ext uri="{FF2B5EF4-FFF2-40B4-BE49-F238E27FC236}">
              <a16:creationId xmlns:a16="http://schemas.microsoft.com/office/drawing/2014/main" id="{21BAE916-16D7-6FD0-7E2B-32080B9A9AC0}"/>
            </a:ext>
          </a:extLst>
        </p:cNvPr>
        <p:cNvGrpSpPr/>
        <p:nvPr/>
      </p:nvGrpSpPr>
      <p:grpSpPr>
        <a:xfrm>
          <a:off x="0" y="0"/>
          <a:ext cx="0" cy="0"/>
          <a:chOff x="0" y="0"/>
          <a:chExt cx="0" cy="0"/>
        </a:xfrm>
      </p:grpSpPr>
      <p:sp>
        <p:nvSpPr>
          <p:cNvPr id="566" name="Google Shape;566;p45">
            <a:extLst>
              <a:ext uri="{FF2B5EF4-FFF2-40B4-BE49-F238E27FC236}">
                <a16:creationId xmlns:a16="http://schemas.microsoft.com/office/drawing/2014/main" id="{FA51F39B-055D-55F4-BD49-EECF0134ED36}"/>
              </a:ext>
            </a:extLst>
          </p:cNvPr>
          <p:cNvSpPr txBox="1">
            <a:spLocks noGrp="1"/>
          </p:cNvSpPr>
          <p:nvPr>
            <p:ph type="body" idx="2"/>
          </p:nvPr>
        </p:nvSpPr>
        <p:spPr>
          <a:xfrm>
            <a:off x="5398800" y="402848"/>
            <a:ext cx="6556133" cy="3059399"/>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lvl="0" algn="l" rtl="0">
              <a:lnSpc>
                <a:spcPct val="115000"/>
              </a:lnSpc>
              <a:spcBef>
                <a:spcPts val="1000"/>
              </a:spcBef>
              <a:spcAft>
                <a:spcPts val="0"/>
              </a:spcAft>
              <a:buSzPts val="2000"/>
              <a:buFont typeface="Arial" panose="020B0604020202020204" pitchFamily="34" charset="0"/>
              <a:buChar char="•"/>
            </a:pPr>
            <a:r>
              <a:rPr lang="en-US" sz="2100" dirty="0">
                <a:latin typeface="Libre Franklin" pitchFamily="2" charset="77"/>
              </a:rPr>
              <a:t>Utilized export-oriented industrialization with government subsidies/protection based on competitiveness on global market</a:t>
            </a:r>
            <a:endParaRPr sz="2100" dirty="0">
              <a:latin typeface="Libre Franklin" pitchFamily="2" charset="77"/>
            </a:endParaRPr>
          </a:p>
          <a:p>
            <a:pPr lvl="0" algn="l" rtl="0">
              <a:lnSpc>
                <a:spcPct val="115000"/>
              </a:lnSpc>
              <a:spcBef>
                <a:spcPts val="0"/>
              </a:spcBef>
              <a:spcAft>
                <a:spcPts val="0"/>
              </a:spcAft>
              <a:buSzPts val="2000"/>
              <a:buFont typeface="Arial" panose="020B0604020202020204" pitchFamily="34" charset="0"/>
              <a:buChar char="•"/>
            </a:pPr>
            <a:r>
              <a:rPr lang="en-US" sz="2100" dirty="0">
                <a:latin typeface="Libre Franklin" pitchFamily="2" charset="77"/>
              </a:rPr>
              <a:t>Considered successful (Four Asian Tigers) despite the emergence of conglomerates that continue to capture economic &amp; political power</a:t>
            </a:r>
          </a:p>
          <a:p>
            <a:pPr>
              <a:lnSpc>
                <a:spcPct val="115000"/>
              </a:lnSpc>
              <a:spcBef>
                <a:spcPts val="0"/>
              </a:spcBef>
              <a:buFont typeface="Arial" panose="020B0604020202020204" pitchFamily="34" charset="0"/>
              <a:buChar char="•"/>
            </a:pPr>
            <a:r>
              <a:rPr lang="en-US" sz="2100" b="1" dirty="0">
                <a:latin typeface="Libre Franklin" pitchFamily="2" charset="77"/>
              </a:rPr>
              <a:t>Satisfies the first and second attribute</a:t>
            </a:r>
          </a:p>
          <a:p>
            <a:pPr lvl="0" algn="l" rtl="0">
              <a:lnSpc>
                <a:spcPct val="115000"/>
              </a:lnSpc>
              <a:spcBef>
                <a:spcPts val="0"/>
              </a:spcBef>
              <a:spcAft>
                <a:spcPts val="0"/>
              </a:spcAft>
              <a:buSzPts val="2000"/>
              <a:buFont typeface="Arial" panose="020B0604020202020204" pitchFamily="34" charset="0"/>
              <a:buChar char="•"/>
            </a:pPr>
            <a:endParaRPr sz="2100" dirty="0">
              <a:latin typeface="Libre Franklin" pitchFamily="2" charset="77"/>
            </a:endParaRPr>
          </a:p>
        </p:txBody>
      </p:sp>
      <p:sp>
        <p:nvSpPr>
          <p:cNvPr id="568" name="Google Shape;568;p45">
            <a:extLst>
              <a:ext uri="{FF2B5EF4-FFF2-40B4-BE49-F238E27FC236}">
                <a16:creationId xmlns:a16="http://schemas.microsoft.com/office/drawing/2014/main" id="{294961B5-384F-7CD3-3BC1-DE1146184480}"/>
              </a:ext>
            </a:extLst>
          </p:cNvPr>
          <p:cNvSpPr txBox="1">
            <a:spLocks noGrp="1"/>
          </p:cNvSpPr>
          <p:nvPr>
            <p:ph type="body" idx="2"/>
          </p:nvPr>
        </p:nvSpPr>
        <p:spPr>
          <a:xfrm>
            <a:off x="5398800" y="3462249"/>
            <a:ext cx="6556133" cy="30594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rmAutofit/>
          </a:bodyPr>
          <a:lstStyle/>
          <a:p>
            <a:pPr lvl="0" algn="l" rtl="0">
              <a:lnSpc>
                <a:spcPct val="115000"/>
              </a:lnSpc>
              <a:spcBef>
                <a:spcPts val="1000"/>
              </a:spcBef>
              <a:spcAft>
                <a:spcPts val="0"/>
              </a:spcAft>
              <a:buSzPts val="2000"/>
              <a:buFont typeface="Arial" panose="020B0604020202020204" pitchFamily="34" charset="0"/>
              <a:buChar char="•"/>
            </a:pPr>
            <a:r>
              <a:rPr lang="en-US" sz="2100" dirty="0">
                <a:latin typeface="Libre Franklin" pitchFamily="2" charset="77"/>
                <a:ea typeface="Libre Franklin Light"/>
                <a:cs typeface="Libre Franklin Light"/>
                <a:sym typeface="Libre Franklin Light"/>
              </a:rPr>
              <a:t>Utilized import substitution industrialization</a:t>
            </a:r>
            <a:endParaRPr sz="2100" dirty="0">
              <a:latin typeface="Libre Franklin" pitchFamily="2" charset="77"/>
              <a:ea typeface="Libre Franklin Light"/>
              <a:cs typeface="Libre Franklin Light"/>
              <a:sym typeface="Libre Franklin Light"/>
            </a:endParaRPr>
          </a:p>
          <a:p>
            <a:pPr lvl="0" algn="l" rtl="0">
              <a:lnSpc>
                <a:spcPct val="115000"/>
              </a:lnSpc>
              <a:spcBef>
                <a:spcPts val="0"/>
              </a:spcBef>
              <a:spcAft>
                <a:spcPts val="0"/>
              </a:spcAft>
              <a:buSzPts val="2000"/>
              <a:buFont typeface="Arial" panose="020B0604020202020204" pitchFamily="34" charset="0"/>
              <a:buChar char="•"/>
            </a:pPr>
            <a:r>
              <a:rPr lang="en-US" sz="2100" dirty="0">
                <a:latin typeface="Libre Franklin" pitchFamily="2" charset="77"/>
                <a:ea typeface="Libre Franklin Light"/>
                <a:cs typeface="Libre Franklin Light"/>
                <a:sym typeface="Libre Franklin Light"/>
              </a:rPr>
              <a:t>resulted in failure; overprotected nascent industries lacked competitive advantage and agglomeration externalities; resulted in hyperinflation and reliance on foreign corporations</a:t>
            </a:r>
          </a:p>
          <a:p>
            <a:pPr lvl="0">
              <a:lnSpc>
                <a:spcPct val="115000"/>
              </a:lnSpc>
              <a:spcBef>
                <a:spcPts val="0"/>
              </a:spcBef>
              <a:buFont typeface="Arial" panose="020B0604020202020204" pitchFamily="34" charset="0"/>
              <a:buChar char="•"/>
            </a:pPr>
            <a:r>
              <a:rPr lang="en-US" sz="2100" b="1" dirty="0">
                <a:solidFill>
                  <a:schemeClr val="dk1"/>
                </a:solidFill>
                <a:latin typeface="Libre Franklin" pitchFamily="2" charset="77"/>
              </a:rPr>
              <a:t>Did not satisfy any attributes</a:t>
            </a:r>
            <a:endParaRPr sz="2100" dirty="0">
              <a:latin typeface="Libre Franklin" pitchFamily="2" charset="77"/>
              <a:ea typeface="Libre Franklin Light"/>
              <a:cs typeface="Libre Franklin Light"/>
              <a:sym typeface="Libre Franklin Light"/>
            </a:endParaRPr>
          </a:p>
        </p:txBody>
      </p:sp>
      <p:sp>
        <p:nvSpPr>
          <p:cNvPr id="12" name="TextBox 11">
            <a:extLst>
              <a:ext uri="{FF2B5EF4-FFF2-40B4-BE49-F238E27FC236}">
                <a16:creationId xmlns:a16="http://schemas.microsoft.com/office/drawing/2014/main" id="{30AF6C82-1D6F-0472-BA2D-F54A33CF1C4E}"/>
              </a:ext>
            </a:extLst>
          </p:cNvPr>
          <p:cNvSpPr txBox="1"/>
          <p:nvPr/>
        </p:nvSpPr>
        <p:spPr>
          <a:xfrm>
            <a:off x="0" y="0"/>
            <a:ext cx="553998" cy="6858000"/>
          </a:xfrm>
          <a:prstGeom prst="rect">
            <a:avLst/>
          </a:prstGeom>
          <a:noFill/>
        </p:spPr>
        <p:txBody>
          <a:bodyPr vert="vert270" wrap="square" rtlCol="0">
            <a:spAutoFit/>
          </a:bodyPr>
          <a:lstStyle/>
          <a:p>
            <a:pPr algn="ctr"/>
            <a:r>
              <a:rPr lang="en-US" sz="2400" dirty="0"/>
              <a:t>INDUSTRIAL POLICIES</a:t>
            </a:r>
          </a:p>
        </p:txBody>
      </p:sp>
      <p:sp>
        <p:nvSpPr>
          <p:cNvPr id="4" name="Slide Number Placeholder 3">
            <a:extLst>
              <a:ext uri="{FF2B5EF4-FFF2-40B4-BE49-F238E27FC236}">
                <a16:creationId xmlns:a16="http://schemas.microsoft.com/office/drawing/2014/main" id="{40BC99E2-91FE-0867-5B6C-9FF3F902F85B}"/>
              </a:ext>
            </a:extLst>
          </p:cNvPr>
          <p:cNvSpPr>
            <a:spLocks noGrp="1"/>
          </p:cNvSpPr>
          <p:nvPr>
            <p:ph type="sldNum" idx="12"/>
          </p:nvPr>
        </p:nvSpPr>
        <p:spPr>
          <a:xfrm>
            <a:off x="9946869" y="6319342"/>
            <a:ext cx="1596292" cy="404614"/>
          </a:xfrm>
        </p:spPr>
        <p:txBody>
          <a:bodyPr/>
          <a:lstStyle/>
          <a:p>
            <a:pPr marL="171450" lvl="0" indent="-171450" algn="r" rtl="0">
              <a:spcBef>
                <a:spcPts val="0"/>
              </a:spcBef>
              <a:spcAft>
                <a:spcPts val="0"/>
              </a:spcAft>
              <a:buFont typeface="Arial" panose="020B0604020202020204" pitchFamily="34" charset="0"/>
              <a:buChar char="•"/>
            </a:pPr>
            <a:fld id="{00000000-1234-1234-1234-123412341234}" type="slidenum">
              <a:rPr lang="en-US" smtClean="0"/>
              <a:pPr marL="171450" lvl="0" indent="-171450" algn="r" rtl="0">
                <a:spcBef>
                  <a:spcPts val="0"/>
                </a:spcBef>
                <a:spcAft>
                  <a:spcPts val="0"/>
                </a:spcAft>
                <a:buFont typeface="Arial" panose="020B0604020202020204" pitchFamily="34" charset="0"/>
                <a:buChar char="•"/>
              </a:pPr>
              <a:t>16</a:t>
            </a:fld>
            <a:endParaRPr lang="en-US"/>
          </a:p>
        </p:txBody>
      </p:sp>
      <p:sp>
        <p:nvSpPr>
          <p:cNvPr id="2" name="Google Shape;495;p38">
            <a:extLst>
              <a:ext uri="{FF2B5EF4-FFF2-40B4-BE49-F238E27FC236}">
                <a16:creationId xmlns:a16="http://schemas.microsoft.com/office/drawing/2014/main" id="{5ADA5E21-1733-D4F4-3A3A-561990476ECB}"/>
              </a:ext>
            </a:extLst>
          </p:cNvPr>
          <p:cNvSpPr txBox="1">
            <a:spLocks/>
          </p:cNvSpPr>
          <p:nvPr/>
        </p:nvSpPr>
        <p:spPr>
          <a:xfrm>
            <a:off x="1008600" y="402849"/>
            <a:ext cx="4390200" cy="3059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42900" algn="l" rtl="0">
              <a:lnSpc>
                <a:spcPct val="94000"/>
              </a:lnSpc>
              <a:spcBef>
                <a:spcPts val="500"/>
              </a:spcBef>
              <a:spcAft>
                <a:spcPts val="0"/>
              </a:spcAft>
              <a:buClr>
                <a:schemeClr val="dk2"/>
              </a:buClr>
              <a:buSzPts val="18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42900" algn="l" rtl="0">
              <a:lnSpc>
                <a:spcPct val="94000"/>
              </a:lnSpc>
              <a:spcBef>
                <a:spcPts val="500"/>
              </a:spcBef>
              <a:spcAft>
                <a:spcPts val="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42900" algn="l" rtl="0">
              <a:lnSpc>
                <a:spcPct val="94000"/>
              </a:lnSpc>
              <a:spcBef>
                <a:spcPts val="500"/>
              </a:spcBef>
              <a:spcAft>
                <a:spcPts val="0"/>
              </a:spcAft>
              <a:buClr>
                <a:schemeClr val="dk2"/>
              </a:buClr>
              <a:buSzPts val="18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42900" algn="l" rtl="0">
              <a:lnSpc>
                <a:spcPct val="94000"/>
              </a:lnSpc>
              <a:spcBef>
                <a:spcPts val="500"/>
              </a:spcBef>
              <a:spcAft>
                <a:spcPts val="20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pPr marL="0" lvl="0" indent="0" algn="ctr" rtl="0">
              <a:lnSpc>
                <a:spcPct val="115000"/>
              </a:lnSpc>
              <a:spcBef>
                <a:spcPts val="1000"/>
              </a:spcBef>
              <a:spcAft>
                <a:spcPts val="0"/>
              </a:spcAft>
              <a:buNone/>
            </a:pPr>
            <a:r>
              <a:rPr lang="en-US" sz="2400" b="1" dirty="0"/>
              <a:t>South Korea (1960s-1980s)</a:t>
            </a:r>
            <a:endParaRPr lang="en-US" sz="2400" dirty="0"/>
          </a:p>
          <a:p>
            <a:pPr marL="0" lvl="0" indent="0" algn="ctr" rtl="0">
              <a:lnSpc>
                <a:spcPct val="115000"/>
              </a:lnSpc>
              <a:spcBef>
                <a:spcPts val="1000"/>
              </a:spcBef>
              <a:spcAft>
                <a:spcPts val="0"/>
              </a:spcAft>
              <a:buNone/>
            </a:pPr>
            <a:r>
              <a:rPr lang="en-US" sz="2400" i="1" dirty="0"/>
              <a:t>PERT: </a:t>
            </a:r>
            <a:r>
              <a:rPr lang="en-US" sz="2400" dirty="0"/>
              <a:t>R&amp;D investments</a:t>
            </a:r>
          </a:p>
          <a:p>
            <a:pPr marL="0" lvl="0" indent="0" algn="ctr" rtl="0">
              <a:lnSpc>
                <a:spcPct val="115000"/>
              </a:lnSpc>
              <a:spcBef>
                <a:spcPts val="1000"/>
              </a:spcBef>
              <a:spcAft>
                <a:spcPts val="0"/>
              </a:spcAft>
              <a:buNone/>
            </a:pPr>
            <a:r>
              <a:rPr lang="en-US" sz="2400" i="1" dirty="0"/>
              <a:t>PEST:</a:t>
            </a:r>
            <a:r>
              <a:rPr lang="en-US" sz="2400" dirty="0"/>
              <a:t> </a:t>
            </a:r>
            <a:r>
              <a:rPr lang="en-US" sz="2400" dirty="0">
                <a:solidFill>
                  <a:schemeClr val="dk1"/>
                </a:solidFill>
                <a:latin typeface="Libre Franklin Light"/>
                <a:ea typeface="Libre Franklin Light"/>
                <a:cs typeface="Libre Franklin Light"/>
                <a:sym typeface="Libre Franklin Light"/>
              </a:rPr>
              <a:t>Conditional private sector subsidies based on competitiveness in global markets</a:t>
            </a:r>
            <a:endParaRPr lang="en-US" sz="2400" dirty="0">
              <a:latin typeface="Libre Franklin Light"/>
              <a:ea typeface="Libre Franklin Light"/>
              <a:cs typeface="Libre Franklin Light"/>
              <a:sym typeface="Libre Franklin Light"/>
            </a:endParaRPr>
          </a:p>
        </p:txBody>
      </p:sp>
      <p:sp>
        <p:nvSpPr>
          <p:cNvPr id="5" name="Google Shape;495;p38">
            <a:extLst>
              <a:ext uri="{FF2B5EF4-FFF2-40B4-BE49-F238E27FC236}">
                <a16:creationId xmlns:a16="http://schemas.microsoft.com/office/drawing/2014/main" id="{A0B56EC5-DE44-BB5A-36A8-566D78D2010B}"/>
              </a:ext>
            </a:extLst>
          </p:cNvPr>
          <p:cNvSpPr txBox="1">
            <a:spLocks/>
          </p:cNvSpPr>
          <p:nvPr/>
        </p:nvSpPr>
        <p:spPr>
          <a:xfrm>
            <a:off x="1008600" y="3462249"/>
            <a:ext cx="4390200" cy="3059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Libre Franklin"/>
                <a:ea typeface="Libre Franklin"/>
                <a:cs typeface="Libre Franklin"/>
                <a:sym typeface="Libre Franklin"/>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Libre Franklin"/>
                <a:ea typeface="Libre Franklin"/>
                <a:cs typeface="Libre Franklin"/>
                <a:sym typeface="Libre Franklin"/>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Libre Franklin"/>
                <a:ea typeface="Libre Franklin"/>
                <a:cs typeface="Libre Franklin"/>
                <a:sym typeface="Libre Franklin"/>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Libre Franklin"/>
                <a:ea typeface="Libre Franklin"/>
                <a:cs typeface="Libre Franklin"/>
                <a:sym typeface="Libre Franklin"/>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Libre Franklin"/>
                <a:ea typeface="Libre Franklin"/>
                <a:cs typeface="Libre Franklin"/>
                <a:sym typeface="Libre Franklin"/>
              </a:defRPr>
            </a:lvl5pPr>
            <a:lvl6pPr marL="2743200" marR="0" lvl="5" indent="-342900" algn="l" rtl="0">
              <a:lnSpc>
                <a:spcPct val="94000"/>
              </a:lnSpc>
              <a:spcBef>
                <a:spcPts val="500"/>
              </a:spcBef>
              <a:spcAft>
                <a:spcPts val="0"/>
              </a:spcAft>
              <a:buClr>
                <a:schemeClr val="dk2"/>
              </a:buClr>
              <a:buSzPts val="1800"/>
              <a:buFont typeface="Libre Franklin"/>
              <a:buChar char="–"/>
              <a:defRPr sz="1600" b="0" i="1" u="none" strike="noStrike" cap="none">
                <a:solidFill>
                  <a:schemeClr val="dk2"/>
                </a:solidFill>
                <a:latin typeface="Libre Franklin"/>
                <a:ea typeface="Libre Franklin"/>
                <a:cs typeface="Libre Franklin"/>
                <a:sym typeface="Libre Franklin"/>
              </a:defRPr>
            </a:lvl6pPr>
            <a:lvl7pPr marL="3200400" marR="0" lvl="6" indent="-342900" algn="l" rtl="0">
              <a:lnSpc>
                <a:spcPct val="94000"/>
              </a:lnSpc>
              <a:spcBef>
                <a:spcPts val="500"/>
              </a:spcBef>
              <a:spcAft>
                <a:spcPts val="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7pPr>
            <a:lvl8pPr marL="3657600" marR="0" lvl="7" indent="-342900" algn="l" rtl="0">
              <a:lnSpc>
                <a:spcPct val="94000"/>
              </a:lnSpc>
              <a:spcBef>
                <a:spcPts val="500"/>
              </a:spcBef>
              <a:spcAft>
                <a:spcPts val="0"/>
              </a:spcAft>
              <a:buClr>
                <a:schemeClr val="dk2"/>
              </a:buClr>
              <a:buSzPts val="1800"/>
              <a:buFont typeface="Libre Franklin"/>
              <a:buChar char="–"/>
              <a:defRPr sz="1400" b="0" i="1" u="none" strike="noStrike" cap="none">
                <a:solidFill>
                  <a:schemeClr val="dk2"/>
                </a:solidFill>
                <a:latin typeface="Libre Franklin"/>
                <a:ea typeface="Libre Franklin"/>
                <a:cs typeface="Libre Franklin"/>
                <a:sym typeface="Libre Franklin"/>
              </a:defRPr>
            </a:lvl8pPr>
            <a:lvl9pPr marL="4114800" marR="0" lvl="8" indent="-342900" algn="l" rtl="0">
              <a:lnSpc>
                <a:spcPct val="94000"/>
              </a:lnSpc>
              <a:spcBef>
                <a:spcPts val="500"/>
              </a:spcBef>
              <a:spcAft>
                <a:spcPts val="200"/>
              </a:spcAft>
              <a:buClr>
                <a:schemeClr val="dk2"/>
              </a:buClr>
              <a:buSzPts val="1800"/>
              <a:buFont typeface="Libre Franklin"/>
              <a:buChar char="■"/>
              <a:defRPr sz="1400" b="0" i="0" u="none" strike="noStrike" cap="none">
                <a:solidFill>
                  <a:schemeClr val="dk2"/>
                </a:solidFill>
                <a:latin typeface="Libre Franklin"/>
                <a:ea typeface="Libre Franklin"/>
                <a:cs typeface="Libre Franklin"/>
                <a:sym typeface="Libre Franklin"/>
              </a:defRPr>
            </a:lvl9pPr>
          </a:lstStyle>
          <a:p>
            <a:pPr marL="0" lvl="0" indent="0" algn="ctr" rtl="0">
              <a:spcBef>
                <a:spcPts val="1000"/>
              </a:spcBef>
              <a:spcAft>
                <a:spcPts val="0"/>
              </a:spcAft>
              <a:buSzPct val="115000"/>
              <a:buNone/>
            </a:pPr>
            <a:r>
              <a:rPr lang="en-US" sz="2400" b="1" dirty="0"/>
              <a:t>Brazil (1950s-1990s)</a:t>
            </a:r>
          </a:p>
          <a:p>
            <a:pPr marL="0" lvl="0" indent="0" algn="ctr" rtl="0">
              <a:spcBef>
                <a:spcPts val="1000"/>
              </a:spcBef>
              <a:spcAft>
                <a:spcPts val="0"/>
              </a:spcAft>
              <a:buSzPct val="115000"/>
              <a:buNone/>
            </a:pPr>
            <a:r>
              <a:rPr lang="en-US" sz="2400" i="1" dirty="0"/>
              <a:t>PERT:</a:t>
            </a:r>
            <a:r>
              <a:rPr lang="en-US" sz="2400" dirty="0"/>
              <a:t> Reduce coordination failures and capture Marshallian externalities</a:t>
            </a:r>
          </a:p>
          <a:p>
            <a:pPr marL="0" lvl="0" indent="0" algn="ctr" rtl="0">
              <a:spcBef>
                <a:spcPts val="1000"/>
              </a:spcBef>
              <a:spcAft>
                <a:spcPts val="0"/>
              </a:spcAft>
              <a:buSzPct val="115000"/>
              <a:buNone/>
            </a:pPr>
            <a:r>
              <a:rPr lang="en-US" sz="2400" i="1" dirty="0"/>
              <a:t>PEST:</a:t>
            </a:r>
            <a:r>
              <a:rPr lang="en-US" sz="2400" dirty="0"/>
              <a:t> Protection of domestic manufacturing (tariff and quota subsidies)</a:t>
            </a:r>
          </a:p>
        </p:txBody>
      </p:sp>
    </p:spTree>
    <p:extLst>
      <p:ext uri="{BB962C8B-B14F-4D97-AF65-F5344CB8AC3E}">
        <p14:creationId xmlns:p14="http://schemas.microsoft.com/office/powerpoint/2010/main" val="369261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FE2A80-BF78-5049-9F71-508A2E59FB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32" name="Google Shape;459;p34">
            <a:extLst>
              <a:ext uri="{FF2B5EF4-FFF2-40B4-BE49-F238E27FC236}">
                <a16:creationId xmlns:a16="http://schemas.microsoft.com/office/drawing/2014/main" id="{B59D741F-52D5-454D-8D04-85026AD95A01}"/>
              </a:ext>
            </a:extLst>
          </p:cNvPr>
          <p:cNvSpPr txBox="1">
            <a:spLocks/>
          </p:cNvSpPr>
          <p:nvPr/>
        </p:nvSpPr>
        <p:spPr>
          <a:xfrm>
            <a:off x="639212" y="115743"/>
            <a:ext cx="11552788" cy="697200"/>
          </a:xfrm>
          <a:prstGeom prst="rect">
            <a:avLst/>
          </a:prstGeom>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8900" lvl="0" algn="ctr">
              <a:spcBef>
                <a:spcPts val="1000"/>
              </a:spcBef>
              <a:buSzPts val="2200"/>
            </a:pPr>
            <a:r>
              <a:rPr lang="en-US" sz="4400" b="1" dirty="0">
                <a:latin typeface="Libre Franklin" pitchFamily="2" charset="77"/>
              </a:rPr>
              <a:t>Political Viability Underlying Smart Governments</a:t>
            </a:r>
          </a:p>
        </p:txBody>
      </p:sp>
      <p:sp>
        <p:nvSpPr>
          <p:cNvPr id="4" name="TextBox 3">
            <a:extLst>
              <a:ext uri="{FF2B5EF4-FFF2-40B4-BE49-F238E27FC236}">
                <a16:creationId xmlns:a16="http://schemas.microsoft.com/office/drawing/2014/main" id="{CBC3D7D0-125D-D04F-A59B-0F61FFD3B689}"/>
              </a:ext>
            </a:extLst>
          </p:cNvPr>
          <p:cNvSpPr txBox="1"/>
          <p:nvPr/>
        </p:nvSpPr>
        <p:spPr>
          <a:xfrm>
            <a:off x="741872" y="952432"/>
            <a:ext cx="11266097" cy="5478423"/>
          </a:xfrm>
          <a:prstGeom prst="rect">
            <a:avLst/>
          </a:prstGeom>
          <a:noFill/>
        </p:spPr>
        <p:txBody>
          <a:bodyPr wrap="square" rtlCol="0">
            <a:spAutoFit/>
          </a:bodyPr>
          <a:lstStyle/>
          <a:p>
            <a:pPr marL="457200" indent="-368300">
              <a:spcBef>
                <a:spcPts val="1000"/>
              </a:spcBef>
              <a:buSzPts val="2200"/>
              <a:buFont typeface="Arial" panose="020B0604020202020204" pitchFamily="34" charset="0"/>
              <a:buChar char="•"/>
            </a:pPr>
            <a:r>
              <a:rPr lang="en-US" sz="2800" dirty="0">
                <a:latin typeface="Libre Franklin" pitchFamily="2" charset="77"/>
              </a:rPr>
              <a:t>Differing interests exist,  but suppressing PERTs leaves opportunities untapped. </a:t>
            </a:r>
          </a:p>
          <a:p>
            <a:pPr marL="457200" indent="-368300">
              <a:spcBef>
                <a:spcPts val="1000"/>
              </a:spcBef>
              <a:buSzPts val="2200"/>
              <a:buFont typeface="Arial" panose="020B0604020202020204" pitchFamily="34" charset="0"/>
              <a:buChar char="•"/>
            </a:pPr>
            <a:r>
              <a:rPr lang="en-US" sz="2800" dirty="0">
                <a:latin typeface="Libre Franklin" pitchFamily="2" charset="77"/>
              </a:rPr>
              <a:t>Smart politicians act as entrepreneurs.</a:t>
            </a:r>
          </a:p>
          <a:p>
            <a:pPr marL="457200" indent="-368300">
              <a:spcBef>
                <a:spcPts val="1000"/>
              </a:spcBef>
              <a:buSzPts val="2200"/>
              <a:buFont typeface="Arial" panose="020B0604020202020204" pitchFamily="34" charset="0"/>
              <a:buChar char="•"/>
            </a:pPr>
            <a:r>
              <a:rPr lang="en-US" sz="2800" dirty="0">
                <a:latin typeface="Libre Franklin" pitchFamily="2" charset="77"/>
              </a:rPr>
              <a:t>Unbalanced PERTs prevail.</a:t>
            </a:r>
          </a:p>
          <a:p>
            <a:pPr marL="457200" indent="-368300">
              <a:spcBef>
                <a:spcPts val="1000"/>
              </a:spcBef>
              <a:buSzPts val="2200"/>
              <a:buFont typeface="Arial" panose="020B0604020202020204" pitchFamily="34" charset="0"/>
              <a:buChar char="•"/>
            </a:pPr>
            <a:r>
              <a:rPr lang="en-US" sz="2800" dirty="0">
                <a:latin typeface="Libre Franklin" pitchFamily="2" charset="77"/>
              </a:rPr>
              <a:t>Impact based on household asset portfolios. </a:t>
            </a:r>
          </a:p>
          <a:p>
            <a:pPr marL="457200" indent="-368300">
              <a:spcBef>
                <a:spcPts val="1000"/>
              </a:spcBef>
              <a:buSzPts val="2200"/>
              <a:buFont typeface="Arial" panose="020B0604020202020204" pitchFamily="34" charset="0"/>
              <a:buChar char="•"/>
            </a:pPr>
            <a:r>
              <a:rPr lang="en-US" sz="2800" dirty="0">
                <a:effectLst/>
                <a:latin typeface="Libre Franklin" pitchFamily="2" charset="77"/>
                <a:ea typeface="Calibri" panose="020F0502020204030204" pitchFamily="34" charset="0"/>
                <a:cs typeface="Times New Roman" panose="02020603050405020304" pitchFamily="18" charset="0"/>
              </a:rPr>
              <a:t>Balanced PERTs are not only highly unlikely, but uninteresting.</a:t>
            </a:r>
            <a:endParaRPr lang="en-US" sz="2800" dirty="0">
              <a:latin typeface="Libre Franklin" pitchFamily="2" charset="77"/>
            </a:endParaRPr>
          </a:p>
          <a:p>
            <a:pPr marL="457200" indent="-368300">
              <a:spcBef>
                <a:spcPts val="1000"/>
              </a:spcBef>
              <a:buSzPts val="2200"/>
              <a:buFont typeface="Arial" panose="020B0604020202020204" pitchFamily="34" charset="0"/>
              <a:buChar char="•"/>
            </a:pPr>
            <a:r>
              <a:rPr lang="en-US" sz="2800" dirty="0">
                <a:latin typeface="Libre Franklin" pitchFamily="2" charset="77"/>
              </a:rPr>
              <a:t>Most effective PERT and PEST combinations are those implemented simultaneously and designed to be complementary and minimally distortionary, ensuring political conditions lean into PERT implementation.	</a:t>
            </a:r>
          </a:p>
          <a:p>
            <a:pPr marL="457200" lvl="3" indent="-368300">
              <a:spcBef>
                <a:spcPts val="1000"/>
              </a:spcBef>
              <a:buSzPts val="2200"/>
              <a:buFont typeface="Arial" panose="020B0604020202020204" pitchFamily="34" charset="0"/>
              <a:buChar char="•"/>
            </a:pPr>
            <a:endParaRPr lang="en-US" sz="2000" dirty="0">
              <a:latin typeface="Libre Franklin" pitchFamily="2" charset="77"/>
            </a:endParaRPr>
          </a:p>
        </p:txBody>
      </p:sp>
      <p:sp>
        <p:nvSpPr>
          <p:cNvPr id="3" name="TextBox 2">
            <a:extLst>
              <a:ext uri="{FF2B5EF4-FFF2-40B4-BE49-F238E27FC236}">
                <a16:creationId xmlns:a16="http://schemas.microsoft.com/office/drawing/2014/main" id="{CE7DB773-1BB0-C998-FFFB-95EAB0B37A3A}"/>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POLITICAL VIABILITY</a:t>
            </a:r>
          </a:p>
        </p:txBody>
      </p:sp>
    </p:spTree>
    <p:extLst>
      <p:ext uri="{BB962C8B-B14F-4D97-AF65-F5344CB8AC3E}">
        <p14:creationId xmlns:p14="http://schemas.microsoft.com/office/powerpoint/2010/main" val="157767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FE2A80-BF78-5049-9F71-508A2E59FB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32" name="Google Shape;459;p34">
            <a:extLst>
              <a:ext uri="{FF2B5EF4-FFF2-40B4-BE49-F238E27FC236}">
                <a16:creationId xmlns:a16="http://schemas.microsoft.com/office/drawing/2014/main" id="{B59D741F-52D5-454D-8D04-85026AD95A01}"/>
              </a:ext>
            </a:extLst>
          </p:cNvPr>
          <p:cNvSpPr txBox="1">
            <a:spLocks/>
          </p:cNvSpPr>
          <p:nvPr/>
        </p:nvSpPr>
        <p:spPr>
          <a:xfrm>
            <a:off x="639212" y="127090"/>
            <a:ext cx="11552788" cy="970559"/>
          </a:xfrm>
          <a:prstGeom prst="rect">
            <a:avLst/>
          </a:prstGeom>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a:latin typeface="Libre Franklin" pitchFamily="2" charset="77"/>
              </a:rPr>
              <a:t>Modeling the Political Economic Process</a:t>
            </a:r>
          </a:p>
        </p:txBody>
      </p:sp>
      <p:sp>
        <p:nvSpPr>
          <p:cNvPr id="4" name="TextBox 3">
            <a:extLst>
              <a:ext uri="{FF2B5EF4-FFF2-40B4-BE49-F238E27FC236}">
                <a16:creationId xmlns:a16="http://schemas.microsoft.com/office/drawing/2014/main" id="{AA4A113E-ED40-BB4D-B2B1-BD7C3E86EDC0}"/>
              </a:ext>
            </a:extLst>
          </p:cNvPr>
          <p:cNvSpPr txBox="1"/>
          <p:nvPr/>
        </p:nvSpPr>
        <p:spPr>
          <a:xfrm>
            <a:off x="759125" y="1001393"/>
            <a:ext cx="11242375" cy="5693866"/>
          </a:xfrm>
          <a:prstGeom prst="rect">
            <a:avLst/>
          </a:prstGeom>
          <a:noFill/>
        </p:spPr>
        <p:txBody>
          <a:bodyPr wrap="square" rtlCol="0">
            <a:spAutoFit/>
          </a:bodyPr>
          <a:lstStyle/>
          <a:p>
            <a:pPr marL="342900" lvl="6" indent="-342900">
              <a:buFont typeface="Arial" panose="020B0604020202020204" pitchFamily="34" charset="0"/>
              <a:buChar char="•"/>
            </a:pPr>
            <a:r>
              <a:rPr lang="en-US" sz="2600" dirty="0">
                <a:latin typeface="Libre Franklin" pitchFamily="2" charset="77"/>
              </a:rPr>
              <a:t>Welfare transformation frontier (Zusman 1976, Gardner 1983).</a:t>
            </a:r>
          </a:p>
          <a:p>
            <a:pPr marL="342900" indent="-342900">
              <a:buFont typeface="Arial" panose="020B0604020202020204" pitchFamily="34" charset="0"/>
              <a:buChar char="•"/>
            </a:pPr>
            <a:endParaRPr lang="en-US" sz="2600" dirty="0">
              <a:latin typeface="Libre Franklin" pitchFamily="2" charset="77"/>
            </a:endParaRPr>
          </a:p>
          <a:p>
            <a:pPr marL="342900" indent="-342900">
              <a:buFont typeface="Arial" panose="020B0604020202020204" pitchFamily="34" charset="0"/>
              <a:buChar char="•"/>
            </a:pPr>
            <a:r>
              <a:rPr lang="en-US" sz="2600" dirty="0">
                <a:latin typeface="Libre Franklin" pitchFamily="2" charset="77"/>
              </a:rPr>
              <a:t>Specifies constraints faced by governments and interest groups.</a:t>
            </a:r>
          </a:p>
          <a:p>
            <a:pPr marL="342900" indent="-342900">
              <a:buFont typeface="Arial" panose="020B0604020202020204" pitchFamily="34" charset="0"/>
              <a:buChar char="•"/>
            </a:pPr>
            <a:endParaRPr lang="en-US" sz="2600" dirty="0">
              <a:latin typeface="Libre Franklin" pitchFamily="2" charset="77"/>
            </a:endParaRPr>
          </a:p>
          <a:p>
            <a:pPr marL="342900" indent="-342900">
              <a:buFont typeface="Arial" panose="020B0604020202020204" pitchFamily="34" charset="0"/>
              <a:buChar char="•"/>
            </a:pPr>
            <a:r>
              <a:rPr lang="en-US" sz="2600" dirty="0">
                <a:latin typeface="Libre Franklin" pitchFamily="2" charset="77"/>
              </a:rPr>
              <a:t>Any rebalancing of potential welfare levels of different groups are constrained by the transformation frontier</a:t>
            </a:r>
          </a:p>
          <a:p>
            <a:pPr marL="342900" indent="-342900">
              <a:buFont typeface="Arial" panose="020B0604020202020204" pitchFamily="34" charset="0"/>
              <a:buChar char="•"/>
            </a:pPr>
            <a:endParaRPr lang="en-US" sz="2600" dirty="0">
              <a:latin typeface="Libre Franklin" pitchFamily="2" charset="77"/>
            </a:endParaRPr>
          </a:p>
          <a:p>
            <a:pPr marL="342900" indent="-342900">
              <a:buFont typeface="Arial" panose="020B0604020202020204" pitchFamily="34" charset="0"/>
              <a:buChar char="•"/>
            </a:pPr>
            <a:r>
              <a:rPr lang="en-US" sz="2600" dirty="0">
                <a:latin typeface="Libre Franklin" pitchFamily="2" charset="77"/>
              </a:rPr>
              <a:t>Curvature of the frontier reflects the efficiency with which policies could transfer welfare from one group to another.</a:t>
            </a:r>
          </a:p>
          <a:p>
            <a:pPr marL="342900" indent="-342900">
              <a:buFont typeface="Arial" panose="020B0604020202020204" pitchFamily="34" charset="0"/>
              <a:buChar char="•"/>
            </a:pPr>
            <a:endParaRPr lang="en-US" sz="2600" dirty="0">
              <a:latin typeface="Libre Franklin" pitchFamily="2" charset="77"/>
            </a:endParaRPr>
          </a:p>
          <a:p>
            <a:pPr marL="342900" indent="-342900">
              <a:buFont typeface="Arial" panose="020B0604020202020204" pitchFamily="34" charset="0"/>
              <a:buChar char="•"/>
            </a:pPr>
            <a:r>
              <a:rPr lang="en-US" sz="2600" dirty="0">
                <a:latin typeface="Libre Franklin" pitchFamily="2" charset="77"/>
              </a:rPr>
              <a:t>We focus on the trade-off between the welfare levels of two groups to streamline the intuition:</a:t>
            </a:r>
          </a:p>
          <a:p>
            <a:pPr lvl="2"/>
            <a:r>
              <a:rPr lang="en-US" sz="2600" dirty="0">
                <a:latin typeface="Libre Franklin" pitchFamily="2" charset="77"/>
              </a:rPr>
              <a:t>	- a single organized interest group </a:t>
            </a:r>
            <a:r>
              <a:rPr lang="en-US" sz="2600" b="1" dirty="0">
                <a:latin typeface="Libre Franklin" pitchFamily="2" charset="77"/>
              </a:rPr>
              <a:t>A</a:t>
            </a:r>
          </a:p>
          <a:p>
            <a:pPr lvl="2"/>
            <a:r>
              <a:rPr lang="en-US" sz="2600" dirty="0">
                <a:latin typeface="Libre Franklin" pitchFamily="2" charset="77"/>
              </a:rPr>
              <a:t>	- rest of society group </a:t>
            </a:r>
            <a:r>
              <a:rPr lang="en-US" sz="2600" b="1" dirty="0">
                <a:latin typeface="Libre Franklin" pitchFamily="2" charset="77"/>
              </a:rPr>
              <a:t>R</a:t>
            </a:r>
            <a:endParaRPr lang="en-US" sz="2600" dirty="0">
              <a:latin typeface="Libre Franklin" pitchFamily="2" charset="77"/>
            </a:endParaRPr>
          </a:p>
        </p:txBody>
      </p:sp>
      <p:sp>
        <p:nvSpPr>
          <p:cNvPr id="3" name="TextBox 2">
            <a:extLst>
              <a:ext uri="{FF2B5EF4-FFF2-40B4-BE49-F238E27FC236}">
                <a16:creationId xmlns:a16="http://schemas.microsoft.com/office/drawing/2014/main" id="{8388E095-4296-D2A2-51E4-5786C1AD0D7D}"/>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WELFARE TRANSFORMATION FRONTIER</a:t>
            </a:r>
          </a:p>
        </p:txBody>
      </p:sp>
    </p:spTree>
    <p:extLst>
      <p:ext uri="{BB962C8B-B14F-4D97-AF65-F5344CB8AC3E}">
        <p14:creationId xmlns:p14="http://schemas.microsoft.com/office/powerpoint/2010/main" val="3186567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BCDBB"/>
        </a:solidFill>
        <a:effectLst/>
      </p:bgPr>
    </p:bg>
    <p:spTree>
      <p:nvGrpSpPr>
        <p:cNvPr id="1" name="">
          <a:extLst>
            <a:ext uri="{FF2B5EF4-FFF2-40B4-BE49-F238E27FC236}">
              <a16:creationId xmlns:a16="http://schemas.microsoft.com/office/drawing/2014/main" id="{4660DEF8-BEEA-9904-9D3A-EA4AD28DDD66}"/>
            </a:ext>
          </a:extLst>
        </p:cNvPr>
        <p:cNvGrpSpPr/>
        <p:nvPr/>
      </p:nvGrpSpPr>
      <p:grpSpPr>
        <a:xfrm>
          <a:off x="0" y="0"/>
          <a:ext cx="0" cy="0"/>
          <a:chOff x="0" y="0"/>
          <a:chExt cx="0" cy="0"/>
        </a:xfrm>
      </p:grpSpPr>
      <p:sp>
        <p:nvSpPr>
          <p:cNvPr id="33" name="Google Shape;148;p17">
            <a:extLst>
              <a:ext uri="{FF2B5EF4-FFF2-40B4-BE49-F238E27FC236}">
                <a16:creationId xmlns:a16="http://schemas.microsoft.com/office/drawing/2014/main" id="{8E630446-38EF-0787-47AA-97871571F1F0}"/>
              </a:ext>
            </a:extLst>
          </p:cNvPr>
          <p:cNvSpPr txBox="1">
            <a:spLocks/>
          </p:cNvSpPr>
          <p:nvPr/>
        </p:nvSpPr>
        <p:spPr>
          <a:xfrm>
            <a:off x="691978" y="215101"/>
            <a:ext cx="11500022" cy="1092910"/>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990"/>
            </a:pPr>
            <a:r>
              <a:rPr lang="en-US" sz="3200" b="1" dirty="0">
                <a:latin typeface="Libre Franklin" pitchFamily="2" charset="77"/>
              </a:rPr>
              <a:t>Welfare Transformation Frontier </a:t>
            </a:r>
          </a:p>
        </p:txBody>
      </p:sp>
      <p:cxnSp>
        <p:nvCxnSpPr>
          <p:cNvPr id="6" name="Straight Connector 5">
            <a:extLst>
              <a:ext uri="{FF2B5EF4-FFF2-40B4-BE49-F238E27FC236}">
                <a16:creationId xmlns:a16="http://schemas.microsoft.com/office/drawing/2014/main" id="{BA17C09F-1FF6-ECA7-2D31-28593DBA4A3F}"/>
              </a:ext>
            </a:extLst>
          </p:cNvPr>
          <p:cNvCxnSpPr/>
          <p:nvPr/>
        </p:nvCxnSpPr>
        <p:spPr>
          <a:xfrm>
            <a:off x="3867048" y="1159376"/>
            <a:ext cx="0" cy="4810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8BC1BAD-29DB-250D-ADB6-446AA7213C33}"/>
              </a:ext>
            </a:extLst>
          </p:cNvPr>
          <p:cNvCxnSpPr>
            <a:cxnSpLocks/>
          </p:cNvCxnSpPr>
          <p:nvPr/>
        </p:nvCxnSpPr>
        <p:spPr>
          <a:xfrm flipH="1">
            <a:off x="3867049" y="5969501"/>
            <a:ext cx="53480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Arc 8">
            <a:extLst>
              <a:ext uri="{FF2B5EF4-FFF2-40B4-BE49-F238E27FC236}">
                <a16:creationId xmlns:a16="http://schemas.microsoft.com/office/drawing/2014/main" id="{76499991-3EC3-81E1-C718-C572DC747C4F}"/>
              </a:ext>
            </a:extLst>
          </p:cNvPr>
          <p:cNvSpPr/>
          <p:nvPr/>
        </p:nvSpPr>
        <p:spPr>
          <a:xfrm>
            <a:off x="44772" y="2727121"/>
            <a:ext cx="7599114" cy="6411987"/>
          </a:xfrm>
          <a:prstGeom prst="arc">
            <a:avLst>
              <a:gd name="adj1" fmla="val 16200000"/>
              <a:gd name="adj2" fmla="val 21598558"/>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13" name="TextBox 12">
            <a:extLst>
              <a:ext uri="{FF2B5EF4-FFF2-40B4-BE49-F238E27FC236}">
                <a16:creationId xmlns:a16="http://schemas.microsoft.com/office/drawing/2014/main" id="{CF857FEF-A556-32F1-13D4-508430646D6A}"/>
              </a:ext>
            </a:extLst>
          </p:cNvPr>
          <p:cNvSpPr txBox="1"/>
          <p:nvPr/>
        </p:nvSpPr>
        <p:spPr>
          <a:xfrm>
            <a:off x="3180187" y="2543796"/>
            <a:ext cx="615553" cy="2830434"/>
          </a:xfrm>
          <a:prstGeom prst="rect">
            <a:avLst/>
          </a:prstGeom>
          <a:noFill/>
        </p:spPr>
        <p:txBody>
          <a:bodyPr vert="vert270" wrap="square" rtlCol="0">
            <a:spAutoFit/>
          </a:bodyPr>
          <a:lstStyle/>
          <a:p>
            <a:pPr algn="ctr"/>
            <a:r>
              <a:rPr lang="en-US" sz="2800" dirty="0">
                <a:latin typeface="Garamond" panose="02020404030301010803" pitchFamily="18" charset="0"/>
              </a:rPr>
              <a:t>Welfare Group R</a:t>
            </a:r>
          </a:p>
        </p:txBody>
      </p:sp>
      <p:sp>
        <p:nvSpPr>
          <p:cNvPr id="14" name="TextBox 13">
            <a:extLst>
              <a:ext uri="{FF2B5EF4-FFF2-40B4-BE49-F238E27FC236}">
                <a16:creationId xmlns:a16="http://schemas.microsoft.com/office/drawing/2014/main" id="{EF342D75-21AE-F415-51D0-9D9BB15A7DB1}"/>
              </a:ext>
            </a:extLst>
          </p:cNvPr>
          <p:cNvSpPr txBox="1"/>
          <p:nvPr/>
        </p:nvSpPr>
        <p:spPr>
          <a:xfrm>
            <a:off x="5816713" y="6226617"/>
            <a:ext cx="3152213" cy="523220"/>
          </a:xfrm>
          <a:prstGeom prst="rect">
            <a:avLst/>
          </a:prstGeom>
          <a:noFill/>
        </p:spPr>
        <p:txBody>
          <a:bodyPr wrap="square" rtlCol="0">
            <a:spAutoFit/>
          </a:bodyPr>
          <a:lstStyle/>
          <a:p>
            <a:pPr algn="ctr"/>
            <a:r>
              <a:rPr lang="en-US" sz="2800" dirty="0">
                <a:latin typeface="Garamond" panose="02020404030301010803" pitchFamily="18" charset="0"/>
              </a:rPr>
              <a:t>Welfare Group A</a:t>
            </a:r>
          </a:p>
        </p:txBody>
      </p:sp>
      <p:cxnSp>
        <p:nvCxnSpPr>
          <p:cNvPr id="16" name="Straight Connector 15">
            <a:extLst>
              <a:ext uri="{FF2B5EF4-FFF2-40B4-BE49-F238E27FC236}">
                <a16:creationId xmlns:a16="http://schemas.microsoft.com/office/drawing/2014/main" id="{6380CEDB-FE6F-286D-0D19-DAD8384679BB}"/>
              </a:ext>
            </a:extLst>
          </p:cNvPr>
          <p:cNvCxnSpPr>
            <a:cxnSpLocks/>
          </p:cNvCxnSpPr>
          <p:nvPr/>
        </p:nvCxnSpPr>
        <p:spPr>
          <a:xfrm>
            <a:off x="3876986" y="1329656"/>
            <a:ext cx="4666264" cy="4062687"/>
          </a:xfrm>
          <a:prstGeom prst="line">
            <a:avLst/>
          </a:pr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DC87017-5542-B589-CA15-69B202B03A05}"/>
              </a:ext>
            </a:extLst>
          </p:cNvPr>
          <p:cNvSpPr txBox="1"/>
          <p:nvPr/>
        </p:nvSpPr>
        <p:spPr>
          <a:xfrm>
            <a:off x="6126826" y="3379684"/>
            <a:ext cx="424069" cy="523220"/>
          </a:xfrm>
          <a:prstGeom prst="rect">
            <a:avLst/>
          </a:prstGeom>
          <a:noFill/>
        </p:spPr>
        <p:txBody>
          <a:bodyPr wrap="square" rtlCol="0">
            <a:spAutoFit/>
          </a:bodyPr>
          <a:lstStyle/>
          <a:p>
            <a:r>
              <a:rPr lang="en-US" sz="2800" dirty="0">
                <a:latin typeface="Garamond" panose="02020404030301010803" pitchFamily="18" charset="0"/>
              </a:rPr>
              <a:t>a</a:t>
            </a:r>
            <a:endParaRPr lang="en-US" dirty="0">
              <a:latin typeface="Garamond" panose="02020404030301010803" pitchFamily="18" charset="0"/>
            </a:endParaRPr>
          </a:p>
        </p:txBody>
      </p:sp>
      <p:sp>
        <p:nvSpPr>
          <p:cNvPr id="34" name="Oval 33">
            <a:extLst>
              <a:ext uri="{FF2B5EF4-FFF2-40B4-BE49-F238E27FC236}">
                <a16:creationId xmlns:a16="http://schemas.microsoft.com/office/drawing/2014/main" id="{ADD9BF88-C2DD-B67D-9441-3912C4350A62}"/>
              </a:ext>
            </a:extLst>
          </p:cNvPr>
          <p:cNvSpPr/>
          <p:nvPr/>
        </p:nvSpPr>
        <p:spPr>
          <a:xfrm flipV="1">
            <a:off x="6438148" y="3591290"/>
            <a:ext cx="209147" cy="22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344A1E5-8A5A-813F-62B1-05873DC9BB8D}"/>
              </a:ext>
            </a:extLst>
          </p:cNvPr>
          <p:cNvSpPr txBox="1"/>
          <p:nvPr/>
        </p:nvSpPr>
        <p:spPr>
          <a:xfrm>
            <a:off x="3416711" y="1077177"/>
            <a:ext cx="487014" cy="461665"/>
          </a:xfrm>
          <a:prstGeom prst="rect">
            <a:avLst/>
          </a:prstGeom>
          <a:noFill/>
        </p:spPr>
        <p:txBody>
          <a:bodyPr wrap="square" rtlCol="0">
            <a:spAutoFit/>
          </a:bodyPr>
          <a:lstStyle/>
          <a:p>
            <a:r>
              <a:rPr lang="en-US" sz="2400" dirty="0">
                <a:latin typeface="Garamond" panose="02020404030301010803" pitchFamily="18" charset="0"/>
              </a:rPr>
              <a:t>S</a:t>
            </a:r>
            <a:r>
              <a:rPr lang="en-US" sz="2400" baseline="-25000" dirty="0">
                <a:latin typeface="Garamond" panose="02020404030301010803" pitchFamily="18" charset="0"/>
              </a:rPr>
              <a:t>a</a:t>
            </a:r>
          </a:p>
        </p:txBody>
      </p:sp>
      <p:sp>
        <p:nvSpPr>
          <p:cNvPr id="37" name="TextBox 36">
            <a:extLst>
              <a:ext uri="{FF2B5EF4-FFF2-40B4-BE49-F238E27FC236}">
                <a16:creationId xmlns:a16="http://schemas.microsoft.com/office/drawing/2014/main" id="{4099A9BD-0A97-3DDE-1B11-CCB485E9A528}"/>
              </a:ext>
            </a:extLst>
          </p:cNvPr>
          <p:cNvSpPr txBox="1"/>
          <p:nvPr/>
        </p:nvSpPr>
        <p:spPr>
          <a:xfrm>
            <a:off x="5744333" y="4939980"/>
            <a:ext cx="424069" cy="461665"/>
          </a:xfrm>
          <a:prstGeom prst="rect">
            <a:avLst/>
          </a:prstGeom>
          <a:noFill/>
        </p:spPr>
        <p:txBody>
          <a:bodyPr wrap="square" rtlCol="0">
            <a:spAutoFit/>
          </a:bodyPr>
          <a:lstStyle/>
          <a:p>
            <a:r>
              <a:rPr lang="en-US" sz="2400" dirty="0">
                <a:latin typeface="Garamond" panose="02020404030301010803" pitchFamily="18" charset="0"/>
              </a:rPr>
              <a:t>c</a:t>
            </a:r>
            <a:endParaRPr lang="en-US" dirty="0">
              <a:latin typeface="Garamond" panose="02020404030301010803" pitchFamily="18" charset="0"/>
            </a:endParaRPr>
          </a:p>
        </p:txBody>
      </p:sp>
      <p:sp>
        <p:nvSpPr>
          <p:cNvPr id="39" name="Oval 38">
            <a:extLst>
              <a:ext uri="{FF2B5EF4-FFF2-40B4-BE49-F238E27FC236}">
                <a16:creationId xmlns:a16="http://schemas.microsoft.com/office/drawing/2014/main" id="{9BD80F67-659B-D5EE-16E8-DE9A404BF501}"/>
              </a:ext>
            </a:extLst>
          </p:cNvPr>
          <p:cNvSpPr/>
          <p:nvPr/>
        </p:nvSpPr>
        <p:spPr>
          <a:xfrm flipV="1">
            <a:off x="6022252" y="5025967"/>
            <a:ext cx="209147" cy="22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4197D14-106F-F9DD-9C09-27BA8D16A024}"/>
              </a:ext>
            </a:extLst>
          </p:cNvPr>
          <p:cNvSpPr txBox="1"/>
          <p:nvPr/>
        </p:nvSpPr>
        <p:spPr>
          <a:xfrm>
            <a:off x="13491148" y="5966085"/>
            <a:ext cx="0" cy="0"/>
          </a:xfrm>
          <a:prstGeom prst="rect">
            <a:avLst/>
          </a:prstGeom>
          <a:noFill/>
          <a:ln>
            <a:solidFill>
              <a:schemeClr val="tx1"/>
            </a:solidFill>
          </a:ln>
        </p:spPr>
        <p:txBody>
          <a:bodyPr spcFirstLastPara="1" wrap="none" lIns="91425" tIns="45700" rIns="91425" bIns="45700" rtlCol="0" anchor="t" anchorCtr="0">
            <a:normAutofit fontScale="25000" lnSpcReduction="20000"/>
          </a:bodyPr>
          <a:lstStyle/>
          <a:p>
            <a:pPr indent="-457200" algn="ctr">
              <a:lnSpc>
                <a:spcPct val="115000"/>
              </a:lnSpc>
            </a:pPr>
            <a:endParaRPr lang="en-US" sz="2800" dirty="0">
              <a:solidFill>
                <a:schemeClr val="dk1"/>
              </a:solidFill>
              <a:latin typeface="Libre Franklin Light"/>
              <a:ea typeface="Libre Franklin Light"/>
              <a:cs typeface="Libre Franklin Light"/>
              <a:sym typeface="Libre Franklin Light"/>
            </a:endParaRPr>
          </a:p>
        </p:txBody>
      </p:sp>
      <p:sp>
        <p:nvSpPr>
          <p:cNvPr id="2" name="Slide Number Placeholder 1">
            <a:extLst>
              <a:ext uri="{FF2B5EF4-FFF2-40B4-BE49-F238E27FC236}">
                <a16:creationId xmlns:a16="http://schemas.microsoft.com/office/drawing/2014/main" id="{DF9E4AE6-E8DD-2976-AC49-3A8271711D6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8" name="Oval 7">
            <a:extLst>
              <a:ext uri="{FF2B5EF4-FFF2-40B4-BE49-F238E27FC236}">
                <a16:creationId xmlns:a16="http://schemas.microsoft.com/office/drawing/2014/main" id="{394D1960-F3AB-0919-A098-53B408E92274}"/>
              </a:ext>
            </a:extLst>
          </p:cNvPr>
          <p:cNvSpPr/>
          <p:nvPr/>
        </p:nvSpPr>
        <p:spPr>
          <a:xfrm flipV="1">
            <a:off x="7288245" y="4709164"/>
            <a:ext cx="209147" cy="22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D58F397-70CF-205E-1E06-FB2CCAD3D294}"/>
              </a:ext>
            </a:extLst>
          </p:cNvPr>
          <p:cNvSpPr txBox="1"/>
          <p:nvPr/>
        </p:nvSpPr>
        <p:spPr>
          <a:xfrm>
            <a:off x="6994964" y="4607680"/>
            <a:ext cx="424069" cy="461665"/>
          </a:xfrm>
          <a:prstGeom prst="rect">
            <a:avLst/>
          </a:prstGeom>
          <a:noFill/>
        </p:spPr>
        <p:txBody>
          <a:bodyPr wrap="square" rtlCol="0">
            <a:spAutoFit/>
          </a:bodyPr>
          <a:lstStyle/>
          <a:p>
            <a:r>
              <a:rPr lang="en-US" sz="2400" dirty="0">
                <a:latin typeface="Garamond" panose="02020404030301010803" pitchFamily="18" charset="0"/>
              </a:rPr>
              <a:t>b</a:t>
            </a:r>
            <a:endParaRPr lang="en-US" dirty="0">
              <a:latin typeface="Garamond" panose="02020404030301010803" pitchFamily="18" charset="0"/>
            </a:endParaRPr>
          </a:p>
        </p:txBody>
      </p:sp>
      <p:cxnSp>
        <p:nvCxnSpPr>
          <p:cNvPr id="12" name="Conector recto de flecha 297">
            <a:extLst>
              <a:ext uri="{FF2B5EF4-FFF2-40B4-BE49-F238E27FC236}">
                <a16:creationId xmlns:a16="http://schemas.microsoft.com/office/drawing/2014/main" id="{6A2C1EA4-6CB7-E84A-F5B2-771874CCCAB1}"/>
              </a:ext>
            </a:extLst>
          </p:cNvPr>
          <p:cNvCxnSpPr>
            <a:cxnSpLocks/>
          </p:cNvCxnSpPr>
          <p:nvPr/>
        </p:nvCxnSpPr>
        <p:spPr>
          <a:xfrm flipH="1" flipV="1">
            <a:off x="6577070" y="3048660"/>
            <a:ext cx="1259855" cy="2723442"/>
          </a:xfrm>
          <a:prstGeom prst="straightConnector1">
            <a:avLst/>
          </a:prstGeom>
          <a:noFill/>
          <a:ln w="28575" cap="flat" cmpd="sng">
            <a:solidFill>
              <a:srgbClr val="FF0000"/>
            </a:solidFill>
            <a:prstDash val="lgDash"/>
            <a:miter lim="800000"/>
            <a:headEnd type="none" w="sm" len="sm"/>
            <a:tailEnd type="none" w="sm" len="sm"/>
          </a:ln>
        </p:spPr>
      </p:cxnSp>
      <p:cxnSp>
        <p:nvCxnSpPr>
          <p:cNvPr id="17" name="Straight Connector 16">
            <a:extLst>
              <a:ext uri="{FF2B5EF4-FFF2-40B4-BE49-F238E27FC236}">
                <a16:creationId xmlns:a16="http://schemas.microsoft.com/office/drawing/2014/main" id="{B54471F9-F39A-F32F-7C88-922C8D79D92B}"/>
              </a:ext>
            </a:extLst>
          </p:cNvPr>
          <p:cNvCxnSpPr>
            <a:cxnSpLocks/>
          </p:cNvCxnSpPr>
          <p:nvPr/>
        </p:nvCxnSpPr>
        <p:spPr>
          <a:xfrm>
            <a:off x="3845207" y="1722167"/>
            <a:ext cx="4688106" cy="4058656"/>
          </a:xfrm>
          <a:prstGeom prst="line">
            <a:avLst/>
          </a:prstGeom>
          <a:ln w="28575">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692AAAE-A423-B53A-F63F-02A472DDAF4A}"/>
              </a:ext>
            </a:extLst>
          </p:cNvPr>
          <p:cNvSpPr txBox="1"/>
          <p:nvPr/>
        </p:nvSpPr>
        <p:spPr>
          <a:xfrm>
            <a:off x="3434007" y="1435977"/>
            <a:ext cx="487014" cy="461665"/>
          </a:xfrm>
          <a:prstGeom prst="rect">
            <a:avLst/>
          </a:prstGeom>
          <a:noFill/>
        </p:spPr>
        <p:txBody>
          <a:bodyPr wrap="square" rtlCol="0">
            <a:spAutoFit/>
          </a:bodyPr>
          <a:lstStyle/>
          <a:p>
            <a:r>
              <a:rPr lang="en-US" sz="2400" dirty="0">
                <a:latin typeface="Garamond" panose="02020404030301010803" pitchFamily="18" charset="0"/>
              </a:rPr>
              <a:t>S</a:t>
            </a:r>
            <a:r>
              <a:rPr lang="en-US" sz="2400" baseline="-25000" dirty="0">
                <a:latin typeface="Garamond" panose="02020404030301010803" pitchFamily="18" charset="0"/>
              </a:rPr>
              <a:t>b</a:t>
            </a:r>
          </a:p>
        </p:txBody>
      </p:sp>
    </p:spTree>
    <p:extLst>
      <p:ext uri="{BB962C8B-B14F-4D97-AF65-F5344CB8AC3E}">
        <p14:creationId xmlns:p14="http://schemas.microsoft.com/office/powerpoint/2010/main" val="2004630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A574B-8A35-72E7-DBA0-280E47FD176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0C54E1-258F-B844-5039-332AC4700A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32" name="Google Shape;459;p34">
            <a:extLst>
              <a:ext uri="{FF2B5EF4-FFF2-40B4-BE49-F238E27FC236}">
                <a16:creationId xmlns:a16="http://schemas.microsoft.com/office/drawing/2014/main" id="{20098A5B-446B-7209-E14E-DDB4A10E817C}"/>
              </a:ext>
            </a:extLst>
          </p:cNvPr>
          <p:cNvSpPr txBox="1">
            <a:spLocks/>
          </p:cNvSpPr>
          <p:nvPr/>
        </p:nvSpPr>
        <p:spPr>
          <a:xfrm>
            <a:off x="803903" y="2041962"/>
            <a:ext cx="11552788" cy="697200"/>
          </a:xfrm>
          <a:prstGeom prst="rect">
            <a:avLst/>
          </a:prstGeom>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8900" lvl="0" algn="ctr">
              <a:spcBef>
                <a:spcPts val="1000"/>
              </a:spcBef>
              <a:buSzPts val="2200"/>
            </a:pPr>
            <a:r>
              <a:rPr lang="en-US" sz="4400" b="1" dirty="0">
                <a:latin typeface="Libre Franklin" pitchFamily="2" charset="77"/>
              </a:rPr>
              <a:t>Personal Journey</a:t>
            </a:r>
          </a:p>
        </p:txBody>
      </p:sp>
      <p:sp>
        <p:nvSpPr>
          <p:cNvPr id="3" name="TextBox 2">
            <a:extLst>
              <a:ext uri="{FF2B5EF4-FFF2-40B4-BE49-F238E27FC236}">
                <a16:creationId xmlns:a16="http://schemas.microsoft.com/office/drawing/2014/main" id="{5697307C-6E11-1714-F4E4-16D9F977C1FD}"/>
              </a:ext>
            </a:extLst>
          </p:cNvPr>
          <p:cNvSpPr txBox="1"/>
          <p:nvPr/>
        </p:nvSpPr>
        <p:spPr>
          <a:xfrm>
            <a:off x="1213794" y="3087688"/>
            <a:ext cx="10733007" cy="1319720"/>
          </a:xfrm>
          <a:prstGeom prst="rect">
            <a:avLst/>
          </a:prstGeom>
          <a:noFill/>
        </p:spPr>
        <p:txBody>
          <a:bodyPr wrap="square" rtlCol="0">
            <a:spAutoFit/>
          </a:bodyPr>
          <a:lstStyle/>
          <a:p>
            <a:pPr marR="0" algn="ctr">
              <a:lnSpc>
                <a:spcPct val="115000"/>
              </a:lnSpc>
              <a:spcAft>
                <a:spcPts val="800"/>
              </a:spcAft>
            </a:pPr>
            <a:r>
              <a:rPr lang="en-US" sz="3600" kern="100" dirty="0">
                <a:latin typeface="Libre Franklin" pitchFamily="2" charset="77"/>
                <a:ea typeface="Aptos" panose="020B0004020202020204" pitchFamily="34" charset="0"/>
                <a:cs typeface="Times New Roman" panose="02020603050405020304" pitchFamily="18" charset="0"/>
              </a:rPr>
              <a:t>Richness of Agriculture, Natural Resources, and Food Policy</a:t>
            </a:r>
          </a:p>
        </p:txBody>
      </p:sp>
    </p:spTree>
    <p:extLst>
      <p:ext uri="{BB962C8B-B14F-4D97-AF65-F5344CB8AC3E}">
        <p14:creationId xmlns:p14="http://schemas.microsoft.com/office/powerpoint/2010/main" val="1143666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BCDBB"/>
        </a:solidFill>
        <a:effectLst/>
      </p:bgPr>
    </p:bg>
    <p:spTree>
      <p:nvGrpSpPr>
        <p:cNvPr id="1" name=""/>
        <p:cNvGrpSpPr/>
        <p:nvPr/>
      </p:nvGrpSpPr>
      <p:grpSpPr>
        <a:xfrm>
          <a:off x="0" y="0"/>
          <a:ext cx="0" cy="0"/>
          <a:chOff x="0" y="0"/>
          <a:chExt cx="0" cy="0"/>
        </a:xfrm>
      </p:grpSpPr>
      <p:sp>
        <p:nvSpPr>
          <p:cNvPr id="33" name="Google Shape;148;p17">
            <a:extLst>
              <a:ext uri="{FF2B5EF4-FFF2-40B4-BE49-F238E27FC236}">
                <a16:creationId xmlns:a16="http://schemas.microsoft.com/office/drawing/2014/main" id="{8ECB90C2-5EFB-FE44-92D3-5C76D6E7BB49}"/>
              </a:ext>
            </a:extLst>
          </p:cNvPr>
          <p:cNvSpPr txBox="1">
            <a:spLocks/>
          </p:cNvSpPr>
          <p:nvPr/>
        </p:nvSpPr>
        <p:spPr>
          <a:xfrm>
            <a:off x="691978" y="120836"/>
            <a:ext cx="11500022" cy="1092910"/>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990"/>
            </a:pPr>
            <a:r>
              <a:rPr lang="en-US" sz="3200" b="1" dirty="0">
                <a:latin typeface="Libre Franklin" pitchFamily="2" charset="77"/>
              </a:rPr>
              <a:t>Political Complementarity</a:t>
            </a:r>
          </a:p>
        </p:txBody>
      </p:sp>
      <p:sp>
        <p:nvSpPr>
          <p:cNvPr id="11" name="TextBox 10">
            <a:extLst>
              <a:ext uri="{FF2B5EF4-FFF2-40B4-BE49-F238E27FC236}">
                <a16:creationId xmlns:a16="http://schemas.microsoft.com/office/drawing/2014/main" id="{438BF0C7-C582-2F49-9A5A-C81934D52CEF}"/>
              </a:ext>
            </a:extLst>
          </p:cNvPr>
          <p:cNvSpPr txBox="1"/>
          <p:nvPr/>
        </p:nvSpPr>
        <p:spPr>
          <a:xfrm>
            <a:off x="13491148" y="5966085"/>
            <a:ext cx="0" cy="0"/>
          </a:xfrm>
          <a:prstGeom prst="rect">
            <a:avLst/>
          </a:prstGeom>
          <a:noFill/>
          <a:ln>
            <a:solidFill>
              <a:schemeClr val="tx1"/>
            </a:solidFill>
          </a:ln>
        </p:spPr>
        <p:txBody>
          <a:bodyPr spcFirstLastPara="1" wrap="none" lIns="91425" tIns="45700" rIns="91425" bIns="45700" rtlCol="0" anchor="t" anchorCtr="0">
            <a:normAutofit fontScale="25000" lnSpcReduction="20000"/>
          </a:bodyPr>
          <a:lstStyle/>
          <a:p>
            <a:pPr indent="-457200" algn="ctr">
              <a:lnSpc>
                <a:spcPct val="115000"/>
              </a:lnSpc>
            </a:pPr>
            <a:endParaRPr lang="en-US" sz="2800" dirty="0">
              <a:solidFill>
                <a:schemeClr val="dk1"/>
              </a:solidFill>
              <a:latin typeface="Libre Franklin Light"/>
              <a:ea typeface="Libre Franklin Light"/>
              <a:cs typeface="Libre Franklin Light"/>
              <a:sym typeface="Libre Franklin Light"/>
            </a:endParaRPr>
          </a:p>
        </p:txBody>
      </p:sp>
      <p:cxnSp>
        <p:nvCxnSpPr>
          <p:cNvPr id="45" name="Straight Connector 44">
            <a:extLst>
              <a:ext uri="{FF2B5EF4-FFF2-40B4-BE49-F238E27FC236}">
                <a16:creationId xmlns:a16="http://schemas.microsoft.com/office/drawing/2014/main" id="{D5135A1D-DCA8-8C17-43AB-BD41262F600A}"/>
              </a:ext>
            </a:extLst>
          </p:cNvPr>
          <p:cNvCxnSpPr/>
          <p:nvPr/>
        </p:nvCxnSpPr>
        <p:spPr>
          <a:xfrm>
            <a:off x="4684935" y="1347561"/>
            <a:ext cx="0" cy="4810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DCC3C21-37E4-DD54-94FB-5B8A3EB7726C}"/>
              </a:ext>
            </a:extLst>
          </p:cNvPr>
          <p:cNvCxnSpPr>
            <a:cxnSpLocks/>
          </p:cNvCxnSpPr>
          <p:nvPr/>
        </p:nvCxnSpPr>
        <p:spPr>
          <a:xfrm flipH="1">
            <a:off x="4684936" y="6157686"/>
            <a:ext cx="43955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Arc 46">
            <a:extLst>
              <a:ext uri="{FF2B5EF4-FFF2-40B4-BE49-F238E27FC236}">
                <a16:creationId xmlns:a16="http://schemas.microsoft.com/office/drawing/2014/main" id="{782B287B-36C2-7743-2BC0-E224404A70DF}"/>
              </a:ext>
            </a:extLst>
          </p:cNvPr>
          <p:cNvSpPr/>
          <p:nvPr/>
        </p:nvSpPr>
        <p:spPr>
          <a:xfrm>
            <a:off x="2624962" y="4090302"/>
            <a:ext cx="4171950" cy="4162425"/>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48" name="Arc 47">
            <a:extLst>
              <a:ext uri="{FF2B5EF4-FFF2-40B4-BE49-F238E27FC236}">
                <a16:creationId xmlns:a16="http://schemas.microsoft.com/office/drawing/2014/main" id="{7D5A63FF-6DC7-1944-AC83-BBB470D06FBC}"/>
              </a:ext>
            </a:extLst>
          </p:cNvPr>
          <p:cNvSpPr/>
          <p:nvPr/>
        </p:nvSpPr>
        <p:spPr>
          <a:xfrm>
            <a:off x="2493192" y="2074440"/>
            <a:ext cx="4286251" cy="8166491"/>
          </a:xfrm>
          <a:prstGeom prst="arc">
            <a:avLst>
              <a:gd name="adj1" fmla="val 16227229"/>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cxnSp>
        <p:nvCxnSpPr>
          <p:cNvPr id="49" name="Straight Connector 48">
            <a:extLst>
              <a:ext uri="{FF2B5EF4-FFF2-40B4-BE49-F238E27FC236}">
                <a16:creationId xmlns:a16="http://schemas.microsoft.com/office/drawing/2014/main" id="{BC148922-29CF-8E3B-FA1D-28F00CD06EE0}"/>
              </a:ext>
            </a:extLst>
          </p:cNvPr>
          <p:cNvCxnSpPr>
            <a:cxnSpLocks/>
          </p:cNvCxnSpPr>
          <p:nvPr/>
        </p:nvCxnSpPr>
        <p:spPr>
          <a:xfrm>
            <a:off x="4694873" y="1589629"/>
            <a:ext cx="2743200" cy="2743200"/>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994DC6F-7DFF-E6D5-B0B1-48E0E0DB9909}"/>
              </a:ext>
            </a:extLst>
          </p:cNvPr>
          <p:cNvSpPr txBox="1"/>
          <p:nvPr/>
        </p:nvSpPr>
        <p:spPr>
          <a:xfrm>
            <a:off x="5767484" y="4640600"/>
            <a:ext cx="424069" cy="523220"/>
          </a:xfrm>
          <a:prstGeom prst="rect">
            <a:avLst/>
          </a:prstGeom>
          <a:noFill/>
        </p:spPr>
        <p:txBody>
          <a:bodyPr wrap="square" rtlCol="0">
            <a:spAutoFit/>
          </a:bodyPr>
          <a:lstStyle/>
          <a:p>
            <a:r>
              <a:rPr lang="en-US" sz="2800" dirty="0">
                <a:latin typeface="Garamond" panose="02020404030301010803" pitchFamily="18" charset="0"/>
              </a:rPr>
              <a:t>a</a:t>
            </a:r>
            <a:endParaRPr lang="en-US" dirty="0">
              <a:latin typeface="Garamond" panose="02020404030301010803" pitchFamily="18" charset="0"/>
            </a:endParaRPr>
          </a:p>
        </p:txBody>
      </p:sp>
      <p:sp>
        <p:nvSpPr>
          <p:cNvPr id="51" name="Oval 50">
            <a:extLst>
              <a:ext uri="{FF2B5EF4-FFF2-40B4-BE49-F238E27FC236}">
                <a16:creationId xmlns:a16="http://schemas.microsoft.com/office/drawing/2014/main" id="{BF07EFDA-1581-CBC3-37F4-E7059AEA8848}"/>
              </a:ext>
            </a:extLst>
          </p:cNvPr>
          <p:cNvSpPr/>
          <p:nvPr/>
        </p:nvSpPr>
        <p:spPr>
          <a:xfrm flipV="1">
            <a:off x="5982406" y="4535825"/>
            <a:ext cx="209147" cy="2246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5F9E3F2C-9B6C-5B2E-0398-D2EEDC598455}"/>
              </a:ext>
            </a:extLst>
          </p:cNvPr>
          <p:cNvSpPr txBox="1"/>
          <p:nvPr/>
        </p:nvSpPr>
        <p:spPr>
          <a:xfrm>
            <a:off x="4187984" y="3891807"/>
            <a:ext cx="487014" cy="461665"/>
          </a:xfrm>
          <a:prstGeom prst="rect">
            <a:avLst/>
          </a:prstGeom>
          <a:noFill/>
        </p:spPr>
        <p:txBody>
          <a:bodyPr wrap="square" rtlCol="0">
            <a:spAutoFit/>
          </a:bodyPr>
          <a:lstStyle/>
          <a:p>
            <a:r>
              <a:rPr lang="en-US" sz="2400" dirty="0">
                <a:latin typeface="Garamond" panose="02020404030301010803" pitchFamily="18" charset="0"/>
              </a:rPr>
              <a:t>F</a:t>
            </a:r>
          </a:p>
        </p:txBody>
      </p:sp>
      <p:sp>
        <p:nvSpPr>
          <p:cNvPr id="53" name="TextBox 52">
            <a:extLst>
              <a:ext uri="{FF2B5EF4-FFF2-40B4-BE49-F238E27FC236}">
                <a16:creationId xmlns:a16="http://schemas.microsoft.com/office/drawing/2014/main" id="{28CB5FDD-4CBA-3228-F704-47441482033C}"/>
              </a:ext>
            </a:extLst>
          </p:cNvPr>
          <p:cNvSpPr txBox="1"/>
          <p:nvPr/>
        </p:nvSpPr>
        <p:spPr>
          <a:xfrm>
            <a:off x="6614899" y="6068666"/>
            <a:ext cx="487014" cy="461665"/>
          </a:xfrm>
          <a:prstGeom prst="rect">
            <a:avLst/>
          </a:prstGeom>
          <a:noFill/>
        </p:spPr>
        <p:txBody>
          <a:bodyPr wrap="square" rtlCol="0">
            <a:spAutoFit/>
          </a:bodyPr>
          <a:lstStyle/>
          <a:p>
            <a:r>
              <a:rPr lang="en-US" sz="2400" dirty="0">
                <a:latin typeface="Garamond" panose="02020404030301010803" pitchFamily="18" charset="0"/>
              </a:rPr>
              <a:t>F</a:t>
            </a:r>
          </a:p>
        </p:txBody>
      </p:sp>
      <p:sp>
        <p:nvSpPr>
          <p:cNvPr id="54" name="TextBox 53">
            <a:extLst>
              <a:ext uri="{FF2B5EF4-FFF2-40B4-BE49-F238E27FC236}">
                <a16:creationId xmlns:a16="http://schemas.microsoft.com/office/drawing/2014/main" id="{FFD1F888-FFBD-B924-C52F-E2622E890575}"/>
              </a:ext>
            </a:extLst>
          </p:cNvPr>
          <p:cNvSpPr txBox="1"/>
          <p:nvPr/>
        </p:nvSpPr>
        <p:spPr>
          <a:xfrm>
            <a:off x="4289029" y="1668455"/>
            <a:ext cx="487014" cy="461665"/>
          </a:xfrm>
          <a:prstGeom prst="rect">
            <a:avLst/>
          </a:prstGeom>
          <a:noFill/>
        </p:spPr>
        <p:txBody>
          <a:bodyPr wrap="square" rtlCol="0">
            <a:spAutoFit/>
          </a:bodyPr>
          <a:lstStyle/>
          <a:p>
            <a:r>
              <a:rPr lang="en-US" sz="2400" dirty="0">
                <a:latin typeface="Garamond" panose="02020404030301010803" pitchFamily="18" charset="0"/>
              </a:rPr>
              <a:t>G</a:t>
            </a:r>
          </a:p>
        </p:txBody>
      </p:sp>
      <p:sp>
        <p:nvSpPr>
          <p:cNvPr id="55" name="TextBox 54">
            <a:extLst>
              <a:ext uri="{FF2B5EF4-FFF2-40B4-BE49-F238E27FC236}">
                <a16:creationId xmlns:a16="http://schemas.microsoft.com/office/drawing/2014/main" id="{33AAA3D4-1EF1-FE96-DDE8-8F1452C80CB9}"/>
              </a:ext>
            </a:extLst>
          </p:cNvPr>
          <p:cNvSpPr txBox="1"/>
          <p:nvPr/>
        </p:nvSpPr>
        <p:spPr>
          <a:xfrm>
            <a:off x="5513415" y="1917185"/>
            <a:ext cx="424069" cy="523220"/>
          </a:xfrm>
          <a:prstGeom prst="rect">
            <a:avLst/>
          </a:prstGeom>
          <a:noFill/>
        </p:spPr>
        <p:txBody>
          <a:bodyPr wrap="square" rtlCol="0">
            <a:spAutoFit/>
          </a:bodyPr>
          <a:lstStyle/>
          <a:p>
            <a:r>
              <a:rPr lang="en-US" sz="2800" dirty="0">
                <a:latin typeface="Garamond" panose="02020404030301010803" pitchFamily="18" charset="0"/>
              </a:rPr>
              <a:t>b</a:t>
            </a:r>
            <a:endParaRPr lang="en-US" dirty="0">
              <a:latin typeface="Garamond" panose="02020404030301010803" pitchFamily="18" charset="0"/>
            </a:endParaRPr>
          </a:p>
        </p:txBody>
      </p:sp>
      <p:sp>
        <p:nvSpPr>
          <p:cNvPr id="56" name="TextBox 55">
            <a:extLst>
              <a:ext uri="{FF2B5EF4-FFF2-40B4-BE49-F238E27FC236}">
                <a16:creationId xmlns:a16="http://schemas.microsoft.com/office/drawing/2014/main" id="{4CA2E511-14FE-DCDB-EA55-1480DB3EE0F3}"/>
              </a:ext>
            </a:extLst>
          </p:cNvPr>
          <p:cNvSpPr txBox="1"/>
          <p:nvPr/>
        </p:nvSpPr>
        <p:spPr>
          <a:xfrm>
            <a:off x="6513741" y="3482190"/>
            <a:ext cx="424069" cy="461665"/>
          </a:xfrm>
          <a:prstGeom prst="rect">
            <a:avLst/>
          </a:prstGeom>
          <a:noFill/>
        </p:spPr>
        <p:txBody>
          <a:bodyPr wrap="square" rtlCol="0">
            <a:spAutoFit/>
          </a:bodyPr>
          <a:lstStyle/>
          <a:p>
            <a:r>
              <a:rPr lang="en-US" sz="2400" dirty="0">
                <a:latin typeface="Garamond" panose="02020404030301010803" pitchFamily="18" charset="0"/>
              </a:rPr>
              <a:t>d</a:t>
            </a:r>
            <a:endParaRPr lang="en-US" dirty="0">
              <a:latin typeface="Garamond" panose="02020404030301010803" pitchFamily="18" charset="0"/>
            </a:endParaRPr>
          </a:p>
        </p:txBody>
      </p:sp>
      <p:cxnSp>
        <p:nvCxnSpPr>
          <p:cNvPr id="57" name="Straight Connector 56">
            <a:extLst>
              <a:ext uri="{FF2B5EF4-FFF2-40B4-BE49-F238E27FC236}">
                <a16:creationId xmlns:a16="http://schemas.microsoft.com/office/drawing/2014/main" id="{C194E0F8-4ECC-DC06-F7B0-2DB351A596E5}"/>
              </a:ext>
            </a:extLst>
          </p:cNvPr>
          <p:cNvCxnSpPr>
            <a:cxnSpLocks/>
          </p:cNvCxnSpPr>
          <p:nvPr/>
        </p:nvCxnSpPr>
        <p:spPr>
          <a:xfrm flipH="1" flipV="1">
            <a:off x="6047223" y="2235010"/>
            <a:ext cx="45341" cy="2168158"/>
          </a:xfrm>
          <a:prstGeom prst="line">
            <a:avLst/>
          </a:prstGeom>
          <a:ln w="28575">
            <a:solidFill>
              <a:srgbClr val="0070C0"/>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85C9A8D-362E-F005-EFCB-78534ED9DD06}"/>
              </a:ext>
            </a:extLst>
          </p:cNvPr>
          <p:cNvCxnSpPr>
            <a:cxnSpLocks/>
          </p:cNvCxnSpPr>
          <p:nvPr/>
        </p:nvCxnSpPr>
        <p:spPr>
          <a:xfrm>
            <a:off x="6281086" y="4626417"/>
            <a:ext cx="1949334" cy="21739"/>
          </a:xfrm>
          <a:prstGeom prst="line">
            <a:avLst/>
          </a:prstGeom>
          <a:ln w="28575">
            <a:solidFill>
              <a:srgbClr val="0070C0"/>
            </a:solidFill>
            <a:prstDash val="dashDot"/>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9D35621-A88A-12E7-CD8F-E155798419E0}"/>
              </a:ext>
            </a:extLst>
          </p:cNvPr>
          <p:cNvSpPr txBox="1"/>
          <p:nvPr/>
        </p:nvSpPr>
        <p:spPr>
          <a:xfrm>
            <a:off x="6911228" y="6304701"/>
            <a:ext cx="2842770" cy="523220"/>
          </a:xfrm>
          <a:prstGeom prst="rect">
            <a:avLst/>
          </a:prstGeom>
          <a:noFill/>
        </p:spPr>
        <p:txBody>
          <a:bodyPr wrap="square" rtlCol="0">
            <a:spAutoFit/>
          </a:bodyPr>
          <a:lstStyle/>
          <a:p>
            <a:pPr algn="ctr"/>
            <a:r>
              <a:rPr lang="en-US" sz="2800" dirty="0">
                <a:latin typeface="Garamond" panose="02020404030301010803" pitchFamily="18" charset="0"/>
              </a:rPr>
              <a:t>Welfare Group A</a:t>
            </a:r>
          </a:p>
        </p:txBody>
      </p:sp>
      <p:sp>
        <p:nvSpPr>
          <p:cNvPr id="60" name="Oval 59">
            <a:extLst>
              <a:ext uri="{FF2B5EF4-FFF2-40B4-BE49-F238E27FC236}">
                <a16:creationId xmlns:a16="http://schemas.microsoft.com/office/drawing/2014/main" id="{F7196C03-8FA2-2B7B-D3F4-36B44ED72041}"/>
              </a:ext>
            </a:extLst>
          </p:cNvPr>
          <p:cNvSpPr/>
          <p:nvPr/>
        </p:nvSpPr>
        <p:spPr>
          <a:xfrm flipV="1">
            <a:off x="5352296" y="2320252"/>
            <a:ext cx="209147" cy="2246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40D5DC6-E3EB-4297-B371-71AEDFCA478E}"/>
              </a:ext>
            </a:extLst>
          </p:cNvPr>
          <p:cNvSpPr/>
          <p:nvPr/>
        </p:nvSpPr>
        <p:spPr>
          <a:xfrm flipV="1">
            <a:off x="6294505" y="3624382"/>
            <a:ext cx="209147" cy="2246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5A8D896-CC37-08E1-C8D6-5EDE5BC669FD}"/>
              </a:ext>
            </a:extLst>
          </p:cNvPr>
          <p:cNvSpPr/>
          <p:nvPr/>
        </p:nvSpPr>
        <p:spPr>
          <a:xfrm flipV="1">
            <a:off x="5973105" y="3600692"/>
            <a:ext cx="209147" cy="2246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F73A4D17-3AAC-956D-277B-BFD6ABE96964}"/>
              </a:ext>
            </a:extLst>
          </p:cNvPr>
          <p:cNvSpPr txBox="1"/>
          <p:nvPr/>
        </p:nvSpPr>
        <p:spPr>
          <a:xfrm>
            <a:off x="6031753" y="3696534"/>
            <a:ext cx="424069" cy="461665"/>
          </a:xfrm>
          <a:prstGeom prst="rect">
            <a:avLst/>
          </a:prstGeom>
          <a:noFill/>
        </p:spPr>
        <p:txBody>
          <a:bodyPr wrap="square" rtlCol="0">
            <a:spAutoFit/>
          </a:bodyPr>
          <a:lstStyle/>
          <a:p>
            <a:r>
              <a:rPr lang="en-US" sz="2400" dirty="0">
                <a:latin typeface="Garamond" panose="02020404030301010803" pitchFamily="18" charset="0"/>
              </a:rPr>
              <a:t>c</a:t>
            </a:r>
            <a:endParaRPr lang="en-US" dirty="0">
              <a:latin typeface="Garamond" panose="02020404030301010803" pitchFamily="18" charset="0"/>
            </a:endParaRPr>
          </a:p>
        </p:txBody>
      </p:sp>
      <p:sp>
        <p:nvSpPr>
          <p:cNvPr id="64" name="TextBox 63">
            <a:extLst>
              <a:ext uri="{FF2B5EF4-FFF2-40B4-BE49-F238E27FC236}">
                <a16:creationId xmlns:a16="http://schemas.microsoft.com/office/drawing/2014/main" id="{573C32C7-2059-4766-FE56-7FB0BF39A8B6}"/>
              </a:ext>
            </a:extLst>
          </p:cNvPr>
          <p:cNvSpPr txBox="1"/>
          <p:nvPr/>
        </p:nvSpPr>
        <p:spPr>
          <a:xfrm>
            <a:off x="3501451" y="2652381"/>
            <a:ext cx="615553" cy="2830434"/>
          </a:xfrm>
          <a:prstGeom prst="rect">
            <a:avLst/>
          </a:prstGeom>
          <a:noFill/>
        </p:spPr>
        <p:txBody>
          <a:bodyPr vert="vert270" wrap="square" rtlCol="0">
            <a:spAutoFit/>
          </a:bodyPr>
          <a:lstStyle/>
          <a:p>
            <a:pPr algn="ctr"/>
            <a:r>
              <a:rPr lang="en-US" sz="2800" dirty="0">
                <a:latin typeface="Garamond" panose="02020404030301010803" pitchFamily="18" charset="0"/>
              </a:rPr>
              <a:t>Welfare Group R</a:t>
            </a:r>
          </a:p>
        </p:txBody>
      </p:sp>
      <p:cxnSp>
        <p:nvCxnSpPr>
          <p:cNvPr id="65" name="Straight Connector 64">
            <a:extLst>
              <a:ext uri="{FF2B5EF4-FFF2-40B4-BE49-F238E27FC236}">
                <a16:creationId xmlns:a16="http://schemas.microsoft.com/office/drawing/2014/main" id="{7D35E58F-A3DF-BF11-D961-8461ABF48608}"/>
              </a:ext>
            </a:extLst>
          </p:cNvPr>
          <p:cNvCxnSpPr>
            <a:cxnSpLocks/>
          </p:cNvCxnSpPr>
          <p:nvPr/>
        </p:nvCxnSpPr>
        <p:spPr>
          <a:xfrm>
            <a:off x="4817470" y="3494232"/>
            <a:ext cx="2694837" cy="2379462"/>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6655327-3F6B-4A73-5C82-EB676DDD0B8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3" name="Oval 2">
            <a:extLst>
              <a:ext uri="{FF2B5EF4-FFF2-40B4-BE49-F238E27FC236}">
                <a16:creationId xmlns:a16="http://schemas.microsoft.com/office/drawing/2014/main" id="{1FE5D5DD-3B37-FABD-397E-B52AC46A657C}"/>
              </a:ext>
            </a:extLst>
          </p:cNvPr>
          <p:cNvSpPr/>
          <p:nvPr/>
        </p:nvSpPr>
        <p:spPr>
          <a:xfrm flipV="1">
            <a:off x="5425084" y="3442252"/>
            <a:ext cx="209147" cy="2246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342F52-2C0E-2610-B41E-7B8241A2E297}"/>
              </a:ext>
            </a:extLst>
          </p:cNvPr>
          <p:cNvSpPr txBox="1"/>
          <p:nvPr/>
        </p:nvSpPr>
        <p:spPr>
          <a:xfrm>
            <a:off x="5298182" y="3534693"/>
            <a:ext cx="424069" cy="461665"/>
          </a:xfrm>
          <a:prstGeom prst="rect">
            <a:avLst/>
          </a:prstGeom>
          <a:noFill/>
        </p:spPr>
        <p:txBody>
          <a:bodyPr wrap="square" rtlCol="0">
            <a:spAutoFit/>
          </a:bodyPr>
          <a:lstStyle/>
          <a:p>
            <a:r>
              <a:rPr lang="en-US" sz="2400" dirty="0">
                <a:latin typeface="Garamond" panose="02020404030301010803" pitchFamily="18" charset="0"/>
              </a:rPr>
              <a:t>e</a:t>
            </a:r>
            <a:endParaRPr lang="en-US" dirty="0">
              <a:latin typeface="Garamond" panose="02020404030301010803" pitchFamily="18" charset="0"/>
            </a:endParaRPr>
          </a:p>
        </p:txBody>
      </p:sp>
    </p:spTree>
    <p:extLst>
      <p:ext uri="{BB962C8B-B14F-4D97-AF65-F5344CB8AC3E}">
        <p14:creationId xmlns:p14="http://schemas.microsoft.com/office/powerpoint/2010/main" val="3050817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BCDBB"/>
        </a:solidFill>
        <a:effectLst/>
      </p:bgPr>
    </p:bg>
    <p:spTree>
      <p:nvGrpSpPr>
        <p:cNvPr id="1" name="">
          <a:extLst>
            <a:ext uri="{FF2B5EF4-FFF2-40B4-BE49-F238E27FC236}">
              <a16:creationId xmlns:a16="http://schemas.microsoft.com/office/drawing/2014/main" id="{0D6F3AC2-73E4-B2BF-1D78-798E6B841919}"/>
            </a:ext>
          </a:extLst>
        </p:cNvPr>
        <p:cNvGrpSpPr/>
        <p:nvPr/>
      </p:nvGrpSpPr>
      <p:grpSpPr>
        <a:xfrm>
          <a:off x="0" y="0"/>
          <a:ext cx="0" cy="0"/>
          <a:chOff x="0" y="0"/>
          <a:chExt cx="0" cy="0"/>
        </a:xfrm>
      </p:grpSpPr>
      <p:sp>
        <p:nvSpPr>
          <p:cNvPr id="33" name="Google Shape;148;p17">
            <a:extLst>
              <a:ext uri="{FF2B5EF4-FFF2-40B4-BE49-F238E27FC236}">
                <a16:creationId xmlns:a16="http://schemas.microsoft.com/office/drawing/2014/main" id="{72489A66-47BD-DB92-2716-7150C6AA4B27}"/>
              </a:ext>
            </a:extLst>
          </p:cNvPr>
          <p:cNvSpPr txBox="1">
            <a:spLocks/>
          </p:cNvSpPr>
          <p:nvPr/>
        </p:nvSpPr>
        <p:spPr>
          <a:xfrm>
            <a:off x="691978" y="120836"/>
            <a:ext cx="11500022" cy="1092910"/>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990"/>
            </a:pPr>
            <a:r>
              <a:rPr lang="en-US" sz="3200" b="1" dirty="0">
                <a:latin typeface="Libre Franklin" pitchFamily="2" charset="77"/>
              </a:rPr>
              <a:t>Economic Complementarity</a:t>
            </a:r>
          </a:p>
        </p:txBody>
      </p:sp>
      <p:sp>
        <p:nvSpPr>
          <p:cNvPr id="11" name="TextBox 10">
            <a:extLst>
              <a:ext uri="{FF2B5EF4-FFF2-40B4-BE49-F238E27FC236}">
                <a16:creationId xmlns:a16="http://schemas.microsoft.com/office/drawing/2014/main" id="{4069969A-DE31-58B8-90D1-2C08069B1266}"/>
              </a:ext>
            </a:extLst>
          </p:cNvPr>
          <p:cNvSpPr txBox="1"/>
          <p:nvPr/>
        </p:nvSpPr>
        <p:spPr>
          <a:xfrm>
            <a:off x="13491148" y="5966085"/>
            <a:ext cx="0" cy="0"/>
          </a:xfrm>
          <a:prstGeom prst="rect">
            <a:avLst/>
          </a:prstGeom>
          <a:noFill/>
          <a:ln>
            <a:solidFill>
              <a:schemeClr val="tx1"/>
            </a:solidFill>
          </a:ln>
        </p:spPr>
        <p:txBody>
          <a:bodyPr spcFirstLastPara="1" wrap="none" lIns="91425" tIns="45700" rIns="91425" bIns="45700" rtlCol="0" anchor="t" anchorCtr="0">
            <a:normAutofit fontScale="25000" lnSpcReduction="20000"/>
          </a:bodyPr>
          <a:lstStyle/>
          <a:p>
            <a:pPr indent="-457200" algn="ctr">
              <a:lnSpc>
                <a:spcPct val="115000"/>
              </a:lnSpc>
            </a:pPr>
            <a:endParaRPr lang="en-US" sz="2800" dirty="0">
              <a:solidFill>
                <a:schemeClr val="dk1"/>
              </a:solidFill>
              <a:latin typeface="Libre Franklin Light"/>
              <a:ea typeface="Libre Franklin Light"/>
              <a:cs typeface="Libre Franklin Light"/>
              <a:sym typeface="Libre Franklin Light"/>
            </a:endParaRPr>
          </a:p>
        </p:txBody>
      </p:sp>
      <p:cxnSp>
        <p:nvCxnSpPr>
          <p:cNvPr id="3" name="Straight Connector 2">
            <a:extLst>
              <a:ext uri="{FF2B5EF4-FFF2-40B4-BE49-F238E27FC236}">
                <a16:creationId xmlns:a16="http://schemas.microsoft.com/office/drawing/2014/main" id="{FB929407-DA1E-A050-D0F0-CF39904DB9C9}"/>
              </a:ext>
            </a:extLst>
          </p:cNvPr>
          <p:cNvCxnSpPr/>
          <p:nvPr/>
        </p:nvCxnSpPr>
        <p:spPr>
          <a:xfrm>
            <a:off x="4519089" y="1103128"/>
            <a:ext cx="0" cy="4810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B041FC0-D853-AA38-56DD-0BB4DF59FA5B}"/>
              </a:ext>
            </a:extLst>
          </p:cNvPr>
          <p:cNvCxnSpPr>
            <a:cxnSpLocks/>
          </p:cNvCxnSpPr>
          <p:nvPr/>
        </p:nvCxnSpPr>
        <p:spPr>
          <a:xfrm flipH="1" flipV="1">
            <a:off x="4519090" y="5913253"/>
            <a:ext cx="4674958" cy="13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Arc 5">
            <a:extLst>
              <a:ext uri="{FF2B5EF4-FFF2-40B4-BE49-F238E27FC236}">
                <a16:creationId xmlns:a16="http://schemas.microsoft.com/office/drawing/2014/main" id="{CAFEE7FF-D069-9452-4F8C-AB23BD97D2B3}"/>
              </a:ext>
            </a:extLst>
          </p:cNvPr>
          <p:cNvSpPr/>
          <p:nvPr/>
        </p:nvSpPr>
        <p:spPr>
          <a:xfrm>
            <a:off x="2459116" y="3845869"/>
            <a:ext cx="4171950" cy="4162425"/>
          </a:xfrm>
          <a:prstGeom prst="arc">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7" name="Arc 6">
            <a:extLst>
              <a:ext uri="{FF2B5EF4-FFF2-40B4-BE49-F238E27FC236}">
                <a16:creationId xmlns:a16="http://schemas.microsoft.com/office/drawing/2014/main" id="{E4E1B7D1-6C11-81F1-B3EC-A83140E64EBF}"/>
              </a:ext>
            </a:extLst>
          </p:cNvPr>
          <p:cNvSpPr/>
          <p:nvPr/>
        </p:nvSpPr>
        <p:spPr>
          <a:xfrm>
            <a:off x="2361371" y="1826570"/>
            <a:ext cx="4286251" cy="8166491"/>
          </a:xfrm>
          <a:prstGeom prst="arc">
            <a:avLst>
              <a:gd name="adj1" fmla="val 16227229"/>
              <a:gd name="adj2" fmla="val 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cxnSp>
        <p:nvCxnSpPr>
          <p:cNvPr id="8" name="Straight Connector 7">
            <a:extLst>
              <a:ext uri="{FF2B5EF4-FFF2-40B4-BE49-F238E27FC236}">
                <a16:creationId xmlns:a16="http://schemas.microsoft.com/office/drawing/2014/main" id="{20338AE5-921F-AF53-08F6-B518AF901A5E}"/>
              </a:ext>
            </a:extLst>
          </p:cNvPr>
          <p:cNvCxnSpPr>
            <a:cxnSpLocks/>
          </p:cNvCxnSpPr>
          <p:nvPr/>
        </p:nvCxnSpPr>
        <p:spPr>
          <a:xfrm>
            <a:off x="4842710" y="1506327"/>
            <a:ext cx="2514600" cy="2743200"/>
          </a:xfrm>
          <a:prstGeom prst="line">
            <a:avLst/>
          </a:prstGeom>
          <a:ln w="28575">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E0B62F-AB64-F443-0672-D163D3CDB593}"/>
              </a:ext>
            </a:extLst>
          </p:cNvPr>
          <p:cNvSpPr txBox="1"/>
          <p:nvPr/>
        </p:nvSpPr>
        <p:spPr>
          <a:xfrm>
            <a:off x="5618906" y="4281579"/>
            <a:ext cx="424069" cy="523220"/>
          </a:xfrm>
          <a:prstGeom prst="rect">
            <a:avLst/>
          </a:prstGeom>
          <a:noFill/>
        </p:spPr>
        <p:txBody>
          <a:bodyPr wrap="square" rtlCol="0">
            <a:spAutoFit/>
          </a:bodyPr>
          <a:lstStyle/>
          <a:p>
            <a:r>
              <a:rPr lang="en-US" sz="2800" dirty="0">
                <a:latin typeface="Garamond" panose="02020404030301010803" pitchFamily="18" charset="0"/>
              </a:rPr>
              <a:t>a</a:t>
            </a:r>
            <a:endParaRPr lang="en-US" dirty="0">
              <a:latin typeface="Garamond" panose="02020404030301010803" pitchFamily="18" charset="0"/>
            </a:endParaRPr>
          </a:p>
        </p:txBody>
      </p:sp>
      <p:sp>
        <p:nvSpPr>
          <p:cNvPr id="10" name="Oval 9">
            <a:extLst>
              <a:ext uri="{FF2B5EF4-FFF2-40B4-BE49-F238E27FC236}">
                <a16:creationId xmlns:a16="http://schemas.microsoft.com/office/drawing/2014/main" id="{BEDF2845-3E26-7D89-65AA-A1F6E5760EAC}"/>
              </a:ext>
            </a:extLst>
          </p:cNvPr>
          <p:cNvSpPr/>
          <p:nvPr/>
        </p:nvSpPr>
        <p:spPr>
          <a:xfrm flipV="1">
            <a:off x="5923569" y="4393008"/>
            <a:ext cx="116180" cy="9386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D2D6A25-42C9-4316-9EC7-2DFD031FEEC2}"/>
              </a:ext>
            </a:extLst>
          </p:cNvPr>
          <p:cNvSpPr txBox="1"/>
          <p:nvPr/>
        </p:nvSpPr>
        <p:spPr>
          <a:xfrm>
            <a:off x="4022138" y="3647374"/>
            <a:ext cx="487014" cy="461665"/>
          </a:xfrm>
          <a:prstGeom prst="rect">
            <a:avLst/>
          </a:prstGeom>
          <a:noFill/>
        </p:spPr>
        <p:txBody>
          <a:bodyPr wrap="square" rtlCol="0">
            <a:spAutoFit/>
          </a:bodyPr>
          <a:lstStyle/>
          <a:p>
            <a:r>
              <a:rPr lang="en-US" sz="2400" dirty="0">
                <a:latin typeface="Garamond" panose="02020404030301010803" pitchFamily="18" charset="0"/>
              </a:rPr>
              <a:t>F</a:t>
            </a:r>
          </a:p>
        </p:txBody>
      </p:sp>
      <p:sp>
        <p:nvSpPr>
          <p:cNvPr id="13" name="TextBox 12">
            <a:extLst>
              <a:ext uri="{FF2B5EF4-FFF2-40B4-BE49-F238E27FC236}">
                <a16:creationId xmlns:a16="http://schemas.microsoft.com/office/drawing/2014/main" id="{AA3DBBBA-9A26-344F-F57A-9F91E64C2748}"/>
              </a:ext>
            </a:extLst>
          </p:cNvPr>
          <p:cNvSpPr txBox="1"/>
          <p:nvPr/>
        </p:nvSpPr>
        <p:spPr>
          <a:xfrm>
            <a:off x="6487153" y="5887733"/>
            <a:ext cx="487014" cy="461665"/>
          </a:xfrm>
          <a:prstGeom prst="rect">
            <a:avLst/>
          </a:prstGeom>
          <a:noFill/>
        </p:spPr>
        <p:txBody>
          <a:bodyPr wrap="square" rtlCol="0">
            <a:spAutoFit/>
          </a:bodyPr>
          <a:lstStyle/>
          <a:p>
            <a:r>
              <a:rPr lang="en-US" sz="2400" dirty="0">
                <a:latin typeface="Garamond" panose="02020404030301010803" pitchFamily="18" charset="0"/>
              </a:rPr>
              <a:t>F</a:t>
            </a:r>
          </a:p>
        </p:txBody>
      </p:sp>
      <p:sp>
        <p:nvSpPr>
          <p:cNvPr id="14" name="TextBox 13">
            <a:extLst>
              <a:ext uri="{FF2B5EF4-FFF2-40B4-BE49-F238E27FC236}">
                <a16:creationId xmlns:a16="http://schemas.microsoft.com/office/drawing/2014/main" id="{DD4D4C46-814E-1ED0-036D-AAC6FD1BE6AE}"/>
              </a:ext>
            </a:extLst>
          </p:cNvPr>
          <p:cNvSpPr txBox="1"/>
          <p:nvPr/>
        </p:nvSpPr>
        <p:spPr>
          <a:xfrm>
            <a:off x="4123183" y="1424022"/>
            <a:ext cx="487014" cy="461665"/>
          </a:xfrm>
          <a:prstGeom prst="rect">
            <a:avLst/>
          </a:prstGeom>
          <a:noFill/>
        </p:spPr>
        <p:txBody>
          <a:bodyPr wrap="square" rtlCol="0">
            <a:spAutoFit/>
          </a:bodyPr>
          <a:lstStyle/>
          <a:p>
            <a:r>
              <a:rPr lang="en-US" sz="2400" dirty="0">
                <a:latin typeface="Garamond" panose="02020404030301010803" pitchFamily="18" charset="0"/>
              </a:rPr>
              <a:t>G</a:t>
            </a:r>
          </a:p>
        </p:txBody>
      </p:sp>
      <p:sp>
        <p:nvSpPr>
          <p:cNvPr id="15" name="TextBox 14">
            <a:extLst>
              <a:ext uri="{FF2B5EF4-FFF2-40B4-BE49-F238E27FC236}">
                <a16:creationId xmlns:a16="http://schemas.microsoft.com/office/drawing/2014/main" id="{F5F9C48B-9FAB-4833-8670-766E08AC4EF0}"/>
              </a:ext>
            </a:extLst>
          </p:cNvPr>
          <p:cNvSpPr txBox="1"/>
          <p:nvPr/>
        </p:nvSpPr>
        <p:spPr>
          <a:xfrm>
            <a:off x="5347569" y="1672752"/>
            <a:ext cx="424069" cy="523220"/>
          </a:xfrm>
          <a:prstGeom prst="rect">
            <a:avLst/>
          </a:prstGeom>
          <a:noFill/>
        </p:spPr>
        <p:txBody>
          <a:bodyPr wrap="square" rtlCol="0">
            <a:spAutoFit/>
          </a:bodyPr>
          <a:lstStyle/>
          <a:p>
            <a:r>
              <a:rPr lang="en-US" sz="2800" dirty="0">
                <a:latin typeface="Garamond" panose="02020404030301010803" pitchFamily="18" charset="0"/>
              </a:rPr>
              <a:t>d</a:t>
            </a:r>
            <a:endParaRPr lang="en-US" dirty="0">
              <a:latin typeface="Garamond" panose="02020404030301010803" pitchFamily="18" charset="0"/>
            </a:endParaRPr>
          </a:p>
        </p:txBody>
      </p:sp>
      <p:cxnSp>
        <p:nvCxnSpPr>
          <p:cNvPr id="16" name="Straight Connector 15">
            <a:extLst>
              <a:ext uri="{FF2B5EF4-FFF2-40B4-BE49-F238E27FC236}">
                <a16:creationId xmlns:a16="http://schemas.microsoft.com/office/drawing/2014/main" id="{67217805-5922-9C0D-001F-C5134AE92DCB}"/>
              </a:ext>
            </a:extLst>
          </p:cNvPr>
          <p:cNvCxnSpPr>
            <a:cxnSpLocks/>
          </p:cNvCxnSpPr>
          <p:nvPr/>
        </p:nvCxnSpPr>
        <p:spPr>
          <a:xfrm>
            <a:off x="4834519" y="3125510"/>
            <a:ext cx="2336412" cy="2586469"/>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0E5394B-E6FC-7F59-E81C-96EDF0AD6F6E}"/>
              </a:ext>
            </a:extLst>
          </p:cNvPr>
          <p:cNvSpPr txBox="1"/>
          <p:nvPr/>
        </p:nvSpPr>
        <p:spPr>
          <a:xfrm>
            <a:off x="6008620" y="6358602"/>
            <a:ext cx="2842770" cy="523220"/>
          </a:xfrm>
          <a:prstGeom prst="rect">
            <a:avLst/>
          </a:prstGeom>
          <a:noFill/>
        </p:spPr>
        <p:txBody>
          <a:bodyPr wrap="square" rtlCol="0">
            <a:spAutoFit/>
          </a:bodyPr>
          <a:lstStyle/>
          <a:p>
            <a:pPr algn="ctr"/>
            <a:r>
              <a:rPr lang="en-US" sz="2800" dirty="0">
                <a:latin typeface="Garamond" panose="02020404030301010803" pitchFamily="18" charset="0"/>
              </a:rPr>
              <a:t>Welfare Group A</a:t>
            </a:r>
          </a:p>
        </p:txBody>
      </p:sp>
      <p:sp>
        <p:nvSpPr>
          <p:cNvPr id="18" name="Oval 17">
            <a:extLst>
              <a:ext uri="{FF2B5EF4-FFF2-40B4-BE49-F238E27FC236}">
                <a16:creationId xmlns:a16="http://schemas.microsoft.com/office/drawing/2014/main" id="{EC5E7289-30BB-D918-DE08-091BE21EED78}"/>
              </a:ext>
            </a:extLst>
          </p:cNvPr>
          <p:cNvSpPr/>
          <p:nvPr/>
        </p:nvSpPr>
        <p:spPr>
          <a:xfrm flipV="1">
            <a:off x="5358629" y="2121054"/>
            <a:ext cx="147432" cy="14254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46D9BE8-0804-0B45-5178-D0E26D7A1A9E}"/>
              </a:ext>
            </a:extLst>
          </p:cNvPr>
          <p:cNvSpPr txBox="1"/>
          <p:nvPr/>
        </p:nvSpPr>
        <p:spPr>
          <a:xfrm>
            <a:off x="3335605" y="2977792"/>
            <a:ext cx="615553" cy="2830434"/>
          </a:xfrm>
          <a:prstGeom prst="rect">
            <a:avLst/>
          </a:prstGeom>
          <a:noFill/>
        </p:spPr>
        <p:txBody>
          <a:bodyPr vert="vert270" wrap="square" rtlCol="0">
            <a:spAutoFit/>
          </a:bodyPr>
          <a:lstStyle/>
          <a:p>
            <a:pPr algn="ctr"/>
            <a:r>
              <a:rPr lang="en-US" sz="2800" dirty="0">
                <a:latin typeface="Garamond" panose="02020404030301010803" pitchFamily="18" charset="0"/>
              </a:rPr>
              <a:t>Welfare Group R</a:t>
            </a:r>
          </a:p>
        </p:txBody>
      </p:sp>
      <p:sp>
        <p:nvSpPr>
          <p:cNvPr id="20" name="Arc 19">
            <a:extLst>
              <a:ext uri="{FF2B5EF4-FFF2-40B4-BE49-F238E27FC236}">
                <a16:creationId xmlns:a16="http://schemas.microsoft.com/office/drawing/2014/main" id="{406B1BCD-07B4-DD52-BE47-6277A14B066E}"/>
              </a:ext>
            </a:extLst>
          </p:cNvPr>
          <p:cNvSpPr/>
          <p:nvPr/>
        </p:nvSpPr>
        <p:spPr>
          <a:xfrm>
            <a:off x="190500" y="2301644"/>
            <a:ext cx="8617448" cy="7250874"/>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042F82CA-52F3-5348-5DB6-6B3D0BD2AA80}"/>
              </a:ext>
            </a:extLst>
          </p:cNvPr>
          <p:cNvSpPr txBox="1"/>
          <p:nvPr/>
        </p:nvSpPr>
        <p:spPr>
          <a:xfrm>
            <a:off x="4122175" y="2063467"/>
            <a:ext cx="487014" cy="461665"/>
          </a:xfrm>
          <a:prstGeom prst="rect">
            <a:avLst/>
          </a:prstGeom>
          <a:noFill/>
        </p:spPr>
        <p:txBody>
          <a:bodyPr wrap="square" rtlCol="0">
            <a:spAutoFit/>
          </a:bodyPr>
          <a:lstStyle/>
          <a:p>
            <a:r>
              <a:rPr lang="en-US" sz="2400" dirty="0">
                <a:latin typeface="Garamond" panose="02020404030301010803" pitchFamily="18" charset="0"/>
              </a:rPr>
              <a:t>H</a:t>
            </a:r>
          </a:p>
        </p:txBody>
      </p:sp>
      <p:sp>
        <p:nvSpPr>
          <p:cNvPr id="22" name="TextBox 21">
            <a:extLst>
              <a:ext uri="{FF2B5EF4-FFF2-40B4-BE49-F238E27FC236}">
                <a16:creationId xmlns:a16="http://schemas.microsoft.com/office/drawing/2014/main" id="{FDCE4B9C-94F4-70DA-DEB3-1422CF6D3319}"/>
              </a:ext>
            </a:extLst>
          </p:cNvPr>
          <p:cNvSpPr txBox="1"/>
          <p:nvPr/>
        </p:nvSpPr>
        <p:spPr>
          <a:xfrm>
            <a:off x="8594153" y="5955186"/>
            <a:ext cx="487014" cy="461665"/>
          </a:xfrm>
          <a:prstGeom prst="rect">
            <a:avLst/>
          </a:prstGeom>
          <a:noFill/>
        </p:spPr>
        <p:txBody>
          <a:bodyPr wrap="square" rtlCol="0">
            <a:spAutoFit/>
          </a:bodyPr>
          <a:lstStyle/>
          <a:p>
            <a:r>
              <a:rPr lang="en-US" sz="2400" dirty="0">
                <a:latin typeface="Garamond" panose="02020404030301010803" pitchFamily="18" charset="0"/>
              </a:rPr>
              <a:t>H</a:t>
            </a:r>
          </a:p>
        </p:txBody>
      </p:sp>
      <p:sp>
        <p:nvSpPr>
          <p:cNvPr id="23" name="Oval 22">
            <a:extLst>
              <a:ext uri="{FF2B5EF4-FFF2-40B4-BE49-F238E27FC236}">
                <a16:creationId xmlns:a16="http://schemas.microsoft.com/office/drawing/2014/main" id="{B31EB19C-1ADF-5A8D-9E67-BAAA9B9CB951}"/>
              </a:ext>
            </a:extLst>
          </p:cNvPr>
          <p:cNvSpPr/>
          <p:nvPr/>
        </p:nvSpPr>
        <p:spPr>
          <a:xfrm flipV="1">
            <a:off x="7524111" y="3360733"/>
            <a:ext cx="209147" cy="2246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1E73991-0B84-77DB-7670-EBD66C4D9CE9}"/>
              </a:ext>
            </a:extLst>
          </p:cNvPr>
          <p:cNvSpPr txBox="1"/>
          <p:nvPr/>
        </p:nvSpPr>
        <p:spPr>
          <a:xfrm>
            <a:off x="7687520" y="2997347"/>
            <a:ext cx="424069" cy="461665"/>
          </a:xfrm>
          <a:prstGeom prst="rect">
            <a:avLst/>
          </a:prstGeom>
          <a:noFill/>
        </p:spPr>
        <p:txBody>
          <a:bodyPr wrap="square" rtlCol="0">
            <a:spAutoFit/>
          </a:bodyPr>
          <a:lstStyle/>
          <a:p>
            <a:r>
              <a:rPr lang="en-US" sz="2400" dirty="0">
                <a:latin typeface="Garamond" panose="02020404030301010803" pitchFamily="18" charset="0"/>
              </a:rPr>
              <a:t>f</a:t>
            </a:r>
            <a:endParaRPr lang="en-US" dirty="0">
              <a:latin typeface="Garamond" panose="02020404030301010803" pitchFamily="18" charset="0"/>
            </a:endParaRPr>
          </a:p>
        </p:txBody>
      </p:sp>
      <p:sp>
        <p:nvSpPr>
          <p:cNvPr id="25" name="Oval 24">
            <a:extLst>
              <a:ext uri="{FF2B5EF4-FFF2-40B4-BE49-F238E27FC236}">
                <a16:creationId xmlns:a16="http://schemas.microsoft.com/office/drawing/2014/main" id="{E749725A-A984-E1DE-EA25-87F35C01CBF8}"/>
              </a:ext>
            </a:extLst>
          </p:cNvPr>
          <p:cNvSpPr/>
          <p:nvPr/>
        </p:nvSpPr>
        <p:spPr>
          <a:xfrm flipV="1">
            <a:off x="5911201" y="3581281"/>
            <a:ext cx="111559" cy="10216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5AD4E2A-2B35-065B-CE50-CC01C7F84985}"/>
              </a:ext>
            </a:extLst>
          </p:cNvPr>
          <p:cNvSpPr txBox="1"/>
          <p:nvPr/>
        </p:nvSpPr>
        <p:spPr>
          <a:xfrm>
            <a:off x="5612698" y="3229245"/>
            <a:ext cx="420618" cy="461665"/>
          </a:xfrm>
          <a:prstGeom prst="rect">
            <a:avLst/>
          </a:prstGeom>
          <a:noFill/>
        </p:spPr>
        <p:txBody>
          <a:bodyPr wrap="square" rtlCol="0">
            <a:spAutoFit/>
          </a:bodyPr>
          <a:lstStyle/>
          <a:p>
            <a:r>
              <a:rPr lang="en-US" sz="2400" dirty="0">
                <a:latin typeface="Garamond" panose="02020404030301010803" pitchFamily="18" charset="0"/>
              </a:rPr>
              <a:t>c</a:t>
            </a:r>
            <a:endParaRPr lang="en-US" dirty="0">
              <a:latin typeface="Garamond" panose="02020404030301010803" pitchFamily="18" charset="0"/>
            </a:endParaRPr>
          </a:p>
        </p:txBody>
      </p:sp>
      <p:cxnSp>
        <p:nvCxnSpPr>
          <p:cNvPr id="27" name="Straight Connector 26">
            <a:extLst>
              <a:ext uri="{FF2B5EF4-FFF2-40B4-BE49-F238E27FC236}">
                <a16:creationId xmlns:a16="http://schemas.microsoft.com/office/drawing/2014/main" id="{D210162D-D5C0-3242-1BE9-483A11E27905}"/>
              </a:ext>
            </a:extLst>
          </p:cNvPr>
          <p:cNvCxnSpPr>
            <a:cxnSpLocks/>
          </p:cNvCxnSpPr>
          <p:nvPr/>
        </p:nvCxnSpPr>
        <p:spPr>
          <a:xfrm>
            <a:off x="6281109" y="1826570"/>
            <a:ext cx="2383214" cy="273799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xtBox 47">
            <a:extLst>
              <a:ext uri="{FF2B5EF4-FFF2-40B4-BE49-F238E27FC236}">
                <a16:creationId xmlns:a16="http://schemas.microsoft.com/office/drawing/2014/main" id="{85838ADF-65D6-09E1-FAE7-911C2F8E40AA}"/>
              </a:ext>
            </a:extLst>
          </p:cNvPr>
          <p:cNvSpPr txBox="1"/>
          <p:nvPr/>
        </p:nvSpPr>
        <p:spPr>
          <a:xfrm>
            <a:off x="6259043" y="3387641"/>
            <a:ext cx="424069" cy="461665"/>
          </a:xfrm>
          <a:prstGeom prst="rect">
            <a:avLst/>
          </a:prstGeom>
          <a:noFill/>
        </p:spPr>
        <p:txBody>
          <a:bodyPr wrap="square" rtlCol="0">
            <a:spAutoFit/>
          </a:bodyPr>
          <a:lstStyle/>
          <a:p>
            <a:r>
              <a:rPr lang="en-US" sz="2400" dirty="0">
                <a:latin typeface="Garamond" panose="02020404030301010803" pitchFamily="18" charset="0"/>
              </a:rPr>
              <a:t>e</a:t>
            </a:r>
            <a:endParaRPr lang="en-US" dirty="0">
              <a:latin typeface="Garamond" panose="02020404030301010803" pitchFamily="18" charset="0"/>
            </a:endParaRPr>
          </a:p>
        </p:txBody>
      </p:sp>
      <p:sp>
        <p:nvSpPr>
          <p:cNvPr id="29" name="Oval 27">
            <a:extLst>
              <a:ext uri="{FF2B5EF4-FFF2-40B4-BE49-F238E27FC236}">
                <a16:creationId xmlns:a16="http://schemas.microsoft.com/office/drawing/2014/main" id="{59438FE3-BD87-428B-3DD0-47F561280F14}"/>
              </a:ext>
            </a:extLst>
          </p:cNvPr>
          <p:cNvSpPr/>
          <p:nvPr/>
        </p:nvSpPr>
        <p:spPr>
          <a:xfrm flipV="1">
            <a:off x="6176244" y="3484328"/>
            <a:ext cx="127917" cy="1123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47">
            <a:extLst>
              <a:ext uri="{FF2B5EF4-FFF2-40B4-BE49-F238E27FC236}">
                <a16:creationId xmlns:a16="http://schemas.microsoft.com/office/drawing/2014/main" id="{1BA9E285-99C8-80DB-B0B6-7DBE607B6E45}"/>
              </a:ext>
            </a:extLst>
          </p:cNvPr>
          <p:cNvSpPr txBox="1"/>
          <p:nvPr/>
        </p:nvSpPr>
        <p:spPr>
          <a:xfrm>
            <a:off x="6519731" y="2917258"/>
            <a:ext cx="424069" cy="461665"/>
          </a:xfrm>
          <a:prstGeom prst="rect">
            <a:avLst/>
          </a:prstGeom>
          <a:noFill/>
        </p:spPr>
        <p:txBody>
          <a:bodyPr wrap="square" rtlCol="0">
            <a:spAutoFit/>
          </a:bodyPr>
          <a:lstStyle/>
          <a:p>
            <a:r>
              <a:rPr lang="en-US" sz="2400" dirty="0">
                <a:latin typeface="Garamond" panose="02020404030301010803" pitchFamily="18" charset="0"/>
              </a:rPr>
              <a:t>g</a:t>
            </a:r>
            <a:endParaRPr lang="en-US" dirty="0">
              <a:latin typeface="Garamond" panose="02020404030301010803" pitchFamily="18" charset="0"/>
            </a:endParaRPr>
          </a:p>
        </p:txBody>
      </p:sp>
      <p:sp>
        <p:nvSpPr>
          <p:cNvPr id="31" name="Oval 27">
            <a:extLst>
              <a:ext uri="{FF2B5EF4-FFF2-40B4-BE49-F238E27FC236}">
                <a16:creationId xmlns:a16="http://schemas.microsoft.com/office/drawing/2014/main" id="{8E48292A-FCF1-4DCF-E4A1-1DF5C2E287C5}"/>
              </a:ext>
            </a:extLst>
          </p:cNvPr>
          <p:cNvSpPr/>
          <p:nvPr/>
        </p:nvSpPr>
        <p:spPr>
          <a:xfrm flipV="1">
            <a:off x="6427564" y="3271891"/>
            <a:ext cx="169971" cy="15748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onector recto 11">
            <a:extLst>
              <a:ext uri="{FF2B5EF4-FFF2-40B4-BE49-F238E27FC236}">
                <a16:creationId xmlns:a16="http://schemas.microsoft.com/office/drawing/2014/main" id="{A3B820E6-6E85-DC25-AA1C-2D9B811AC8BA}"/>
              </a:ext>
            </a:extLst>
          </p:cNvPr>
          <p:cNvCxnSpPr>
            <a:cxnSpLocks/>
          </p:cNvCxnSpPr>
          <p:nvPr/>
        </p:nvCxnSpPr>
        <p:spPr>
          <a:xfrm flipH="1" flipV="1">
            <a:off x="6237564" y="1855051"/>
            <a:ext cx="11635" cy="1629278"/>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4" name="Conector recto 12">
            <a:extLst>
              <a:ext uri="{FF2B5EF4-FFF2-40B4-BE49-F238E27FC236}">
                <a16:creationId xmlns:a16="http://schemas.microsoft.com/office/drawing/2014/main" id="{067708F4-7932-F65E-7AE0-D77667C9D944}"/>
              </a:ext>
            </a:extLst>
          </p:cNvPr>
          <p:cNvCxnSpPr>
            <a:cxnSpLocks/>
          </p:cNvCxnSpPr>
          <p:nvPr/>
        </p:nvCxnSpPr>
        <p:spPr>
          <a:xfrm>
            <a:off x="6265411" y="3558905"/>
            <a:ext cx="1043220" cy="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5" name="Conector recto 18">
            <a:extLst>
              <a:ext uri="{FF2B5EF4-FFF2-40B4-BE49-F238E27FC236}">
                <a16:creationId xmlns:a16="http://schemas.microsoft.com/office/drawing/2014/main" id="{5FD69029-077F-F683-0897-23287A8DA915}"/>
              </a:ext>
            </a:extLst>
          </p:cNvPr>
          <p:cNvCxnSpPr>
            <a:cxnSpLocks/>
          </p:cNvCxnSpPr>
          <p:nvPr/>
        </p:nvCxnSpPr>
        <p:spPr>
          <a:xfrm flipV="1">
            <a:off x="5993039" y="3204002"/>
            <a:ext cx="9686" cy="1249846"/>
          </a:xfrm>
          <a:prstGeom prst="line">
            <a:avLst/>
          </a:prstGeom>
          <a:ln w="1905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80EFF65-A6AC-183D-2B46-9EA26867EA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291495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AE76525-ABC8-4FD5-88FD-284E160428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3" name="Google Shape;459;p34">
            <a:extLst>
              <a:ext uri="{FF2B5EF4-FFF2-40B4-BE49-F238E27FC236}">
                <a16:creationId xmlns:a16="http://schemas.microsoft.com/office/drawing/2014/main" id="{0EC1D8E2-02CB-4B02-9903-1BE0D024BD63}"/>
              </a:ext>
            </a:extLst>
          </p:cNvPr>
          <p:cNvSpPr txBox="1">
            <a:spLocks/>
          </p:cNvSpPr>
          <p:nvPr/>
        </p:nvSpPr>
        <p:spPr>
          <a:xfrm>
            <a:off x="733926" y="250430"/>
            <a:ext cx="11458074" cy="970559"/>
          </a:xfrm>
          <a:prstGeom prst="rect">
            <a:avLst/>
          </a:prstGeom>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latin typeface="Libre Franklin" pitchFamily="2" charset="77"/>
              </a:rPr>
              <a:t>Major Causal Components of Economic Complementarities: Mobility and Diversity of Household Assets</a:t>
            </a:r>
            <a:endParaRPr lang="en-US" sz="3200" b="1" dirty="0">
              <a:latin typeface="Libre Franklin" pitchFamily="2" charset="77"/>
            </a:endParaRPr>
          </a:p>
        </p:txBody>
      </p:sp>
      <p:sp>
        <p:nvSpPr>
          <p:cNvPr id="4" name="CuadroTexto 3">
            <a:extLst>
              <a:ext uri="{FF2B5EF4-FFF2-40B4-BE49-F238E27FC236}">
                <a16:creationId xmlns:a16="http://schemas.microsoft.com/office/drawing/2014/main" id="{26F43C8E-1B2C-4BC7-875B-04B56CEF1F05}"/>
              </a:ext>
            </a:extLst>
          </p:cNvPr>
          <p:cNvSpPr txBox="1"/>
          <p:nvPr/>
        </p:nvSpPr>
        <p:spPr>
          <a:xfrm>
            <a:off x="733926" y="1269603"/>
            <a:ext cx="11758711" cy="5386090"/>
          </a:xfrm>
          <a:prstGeom prst="rect">
            <a:avLst/>
          </a:prstGeom>
          <a:noFill/>
        </p:spPr>
        <p:txBody>
          <a:bodyPr wrap="square" rtlCol="0">
            <a:spAutoFit/>
          </a:bodyPr>
          <a:lstStyle/>
          <a:p>
            <a:pPr marL="342900" indent="-342900">
              <a:buFont typeface="Arial" panose="020B0604020202020204" pitchFamily="34" charset="0"/>
              <a:buChar char="•"/>
            </a:pPr>
            <a:endParaRPr lang="en-US" sz="2400" dirty="0">
              <a:latin typeface="Libre Franklin" pitchFamily="2" charset="77"/>
            </a:endParaRPr>
          </a:p>
          <a:p>
            <a:pPr marL="342900" indent="-342900">
              <a:buFont typeface="Arial" panose="020B0604020202020204" pitchFamily="34" charset="0"/>
              <a:buChar char="•"/>
            </a:pPr>
            <a:r>
              <a:rPr lang="en-US" sz="2400" dirty="0">
                <a:latin typeface="Libre Franklin" pitchFamily="2" charset="77"/>
              </a:rPr>
              <a:t>Asset’s value reflects present discounted value of income flow it generates. </a:t>
            </a:r>
          </a:p>
          <a:p>
            <a:pPr marL="800100" lvl="1" indent="-342900">
              <a:buFont typeface="Arial" panose="020B0604020202020204" pitchFamily="34" charset="0"/>
              <a:buChar char="•"/>
            </a:pPr>
            <a:endParaRPr lang="en-US" sz="2400" dirty="0">
              <a:latin typeface="Libre Franklin" pitchFamily="2" charset="77"/>
            </a:endParaRPr>
          </a:p>
          <a:p>
            <a:pPr marL="342900" indent="-342900">
              <a:buFont typeface="Arial" panose="020B0604020202020204" pitchFamily="34" charset="0"/>
              <a:buChar char="•"/>
            </a:pPr>
            <a:r>
              <a:rPr lang="en-US" sz="2400" dirty="0">
                <a:latin typeface="Libre Franklin" pitchFamily="2" charset="77"/>
              </a:rPr>
              <a:t>Focus on the household’s portfolio of assets – factors of production. </a:t>
            </a:r>
          </a:p>
          <a:p>
            <a:pPr marL="342900" indent="-342900">
              <a:buFont typeface="Arial" panose="020B0604020202020204" pitchFamily="34" charset="0"/>
              <a:buChar char="•"/>
            </a:pPr>
            <a:endParaRPr lang="en-US" sz="2400" dirty="0">
              <a:latin typeface="Libre Franklin" pitchFamily="2" charset="77"/>
            </a:endParaRPr>
          </a:p>
          <a:p>
            <a:pPr marL="342900" indent="-342900">
              <a:buFont typeface="Arial" panose="020B0604020202020204" pitchFamily="34" charset="0"/>
              <a:buChar char="•"/>
            </a:pPr>
            <a:r>
              <a:rPr lang="en-US" sz="2400" dirty="0">
                <a:latin typeface="Libre Franklin" pitchFamily="2" charset="77"/>
              </a:rPr>
              <a:t>Two industries, competitive firms, (initially) identical technologies, producing income distributed to factor owners via wages equal to marginal products. </a:t>
            </a:r>
          </a:p>
          <a:p>
            <a:pPr marL="342900" indent="-342900">
              <a:buFont typeface="Arial" panose="020B0604020202020204" pitchFamily="34" charset="0"/>
              <a:buChar char="•"/>
            </a:pPr>
            <a:endParaRPr lang="en-US" sz="2400" dirty="0">
              <a:latin typeface="Libre Franklin" pitchFamily="2" charset="77"/>
            </a:endParaRPr>
          </a:p>
          <a:p>
            <a:pPr marL="342900" indent="-342900">
              <a:buFont typeface="Arial" panose="020B0604020202020204" pitchFamily="34" charset="0"/>
              <a:buChar char="•"/>
            </a:pPr>
            <a:r>
              <a:rPr lang="en-US" sz="2400" dirty="0">
                <a:latin typeface="Libre Franklin" pitchFamily="2" charset="77"/>
              </a:rPr>
              <a:t>A simple PERT: pure productivity increase in one, favored industry. Owners (who can profitably do so) shift their assets between industries. </a:t>
            </a:r>
          </a:p>
          <a:p>
            <a:pPr marL="342900" indent="-342900">
              <a:buFont typeface="Arial" panose="020B0604020202020204" pitchFamily="34" charset="0"/>
              <a:buChar char="•"/>
            </a:pPr>
            <a:endParaRPr lang="en-US" sz="2400" dirty="0">
              <a:latin typeface="Libre Franklin" pitchFamily="2" charset="77"/>
            </a:endParaRPr>
          </a:p>
          <a:p>
            <a:pPr marL="342900" indent="-342900">
              <a:buFont typeface="Arial" panose="020B0604020202020204" pitchFamily="34" charset="0"/>
              <a:buChar char="•"/>
            </a:pPr>
            <a:r>
              <a:rPr lang="en-US" sz="2400" dirty="0">
                <a:latin typeface="Libre Franklin" pitchFamily="2" charset="77"/>
              </a:rPr>
              <a:t>But factors vary by their cost of moving: we measure mobility by the wedge driven between the wages of the two industries. </a:t>
            </a:r>
          </a:p>
          <a:p>
            <a:pPr marL="342900" indent="-342900">
              <a:buFont typeface="Arial" panose="020B0604020202020204" pitchFamily="34" charset="0"/>
              <a:buChar char="•"/>
            </a:pPr>
            <a:endParaRPr lang="en-US" sz="1000" dirty="0">
              <a:latin typeface="Libre Franklin" pitchFamily="2" charset="77"/>
            </a:endParaRPr>
          </a:p>
          <a:p>
            <a:endParaRPr lang="en-US" sz="2200" dirty="0">
              <a:latin typeface="Libre Franklin" pitchFamily="2" charset="77"/>
            </a:endParaRPr>
          </a:p>
        </p:txBody>
      </p:sp>
      <p:sp>
        <p:nvSpPr>
          <p:cNvPr id="5" name="TextBox 4">
            <a:extLst>
              <a:ext uri="{FF2B5EF4-FFF2-40B4-BE49-F238E27FC236}">
                <a16:creationId xmlns:a16="http://schemas.microsoft.com/office/drawing/2014/main" id="{64CA9607-F319-A82E-868D-0E33832BC48D}"/>
              </a:ext>
            </a:extLst>
          </p:cNvPr>
          <p:cNvSpPr txBox="1"/>
          <p:nvPr/>
        </p:nvSpPr>
        <p:spPr>
          <a:xfrm>
            <a:off x="0" y="0"/>
            <a:ext cx="492443" cy="6858000"/>
          </a:xfrm>
          <a:prstGeom prst="rect">
            <a:avLst/>
          </a:prstGeom>
          <a:noFill/>
        </p:spPr>
        <p:txBody>
          <a:bodyPr vert="vert270" wrap="square" rtlCol="0">
            <a:spAutoFit/>
          </a:bodyPr>
          <a:lstStyle/>
          <a:p>
            <a:pPr algn="ctr"/>
            <a:r>
              <a:rPr lang="en-US" sz="2000" dirty="0"/>
              <a:t>MOBILITY AND DIVERSITY OF HOUSEHOLD ASSETS</a:t>
            </a:r>
          </a:p>
        </p:txBody>
      </p:sp>
    </p:spTree>
    <p:extLst>
      <p:ext uri="{BB962C8B-B14F-4D97-AF65-F5344CB8AC3E}">
        <p14:creationId xmlns:p14="http://schemas.microsoft.com/office/powerpoint/2010/main" val="1345764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AE76525-ABC8-4FD5-88FD-284E160428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4" name="CuadroTexto 3">
            <a:extLst>
              <a:ext uri="{FF2B5EF4-FFF2-40B4-BE49-F238E27FC236}">
                <a16:creationId xmlns:a16="http://schemas.microsoft.com/office/drawing/2014/main" id="{26F43C8E-1B2C-4BC7-875B-04B56CEF1F05}"/>
              </a:ext>
            </a:extLst>
          </p:cNvPr>
          <p:cNvSpPr txBox="1"/>
          <p:nvPr/>
        </p:nvSpPr>
        <p:spPr>
          <a:xfrm>
            <a:off x="890299" y="1540092"/>
            <a:ext cx="11145328" cy="5478423"/>
          </a:xfrm>
          <a:prstGeom prst="rect">
            <a:avLst/>
          </a:prstGeom>
          <a:noFill/>
        </p:spPr>
        <p:txBody>
          <a:bodyPr wrap="square" rtlCol="0">
            <a:spAutoFit/>
          </a:bodyPr>
          <a:lstStyle/>
          <a:p>
            <a:pPr marL="342900" indent="-342900">
              <a:buFont typeface="Arial" panose="020B0604020202020204" pitchFamily="34" charset="0"/>
              <a:buChar char="•"/>
            </a:pPr>
            <a:r>
              <a:rPr lang="en-US" sz="2500" dirty="0">
                <a:latin typeface="Libre Franklin" pitchFamily="2" charset="77"/>
              </a:rPr>
              <a:t>To illustrate the critical importance of mobility and diversification, we strip out of the model some interesting but distracting complications. In particular:</a:t>
            </a:r>
          </a:p>
          <a:p>
            <a:pPr marL="342900" indent="-342900">
              <a:buFont typeface="Arial" panose="020B0604020202020204" pitchFamily="34" charset="0"/>
              <a:buChar char="•"/>
            </a:pPr>
            <a:endParaRPr lang="en-US" sz="2500" dirty="0">
              <a:latin typeface="Libre Franklin" pitchFamily="2" charset="77"/>
            </a:endParaRPr>
          </a:p>
          <a:p>
            <a:pPr marL="800100" lvl="1" indent="-342900">
              <a:buFont typeface="Arial" panose="020B0604020202020204" pitchFamily="34" charset="0"/>
              <a:buChar char="•"/>
            </a:pPr>
            <a:r>
              <a:rPr lang="en-US" sz="2500" dirty="0">
                <a:latin typeface="Libre Franklin" pitchFamily="2" charset="77"/>
              </a:rPr>
              <a:t>Firms identical except a productivity shock to one industry</a:t>
            </a:r>
          </a:p>
          <a:p>
            <a:pPr marL="800100" lvl="1" indent="-342900">
              <a:buFont typeface="Arial" panose="020B0604020202020204" pitchFamily="34" charset="0"/>
              <a:buChar char="•"/>
            </a:pPr>
            <a:endParaRPr lang="en-US" sz="2500" dirty="0">
              <a:latin typeface="Libre Franklin" pitchFamily="2" charset="77"/>
            </a:endParaRPr>
          </a:p>
          <a:p>
            <a:pPr marL="800100" lvl="1" indent="-342900">
              <a:buFont typeface="Arial" panose="020B0604020202020204" pitchFamily="34" charset="0"/>
              <a:buChar char="•"/>
            </a:pPr>
            <a:r>
              <a:rPr lang="en-US" sz="2500" dirty="0">
                <a:latin typeface="Libre Franklin" pitchFamily="2" charset="77"/>
              </a:rPr>
              <a:t>PERT: “neutral technical change” for favored industry.</a:t>
            </a:r>
          </a:p>
          <a:p>
            <a:pPr marL="800100" lvl="1" indent="-342900">
              <a:buFont typeface="Arial" panose="020B0604020202020204" pitchFamily="34" charset="0"/>
              <a:buChar char="•"/>
            </a:pPr>
            <a:endParaRPr lang="en-US" sz="2500" dirty="0">
              <a:latin typeface="Libre Franklin" pitchFamily="2" charset="77"/>
            </a:endParaRPr>
          </a:p>
          <a:p>
            <a:pPr marL="800100" lvl="1" indent="-342900">
              <a:buFont typeface="Arial" panose="020B0604020202020204" pitchFamily="34" charset="0"/>
              <a:buChar char="•"/>
            </a:pPr>
            <a:r>
              <a:rPr lang="en-US" sz="2500" dirty="0">
                <a:latin typeface="Libre Franklin" pitchFamily="2" charset="77"/>
              </a:rPr>
              <a:t>No Stolper-Samuelson factor intensity effects.</a:t>
            </a:r>
          </a:p>
          <a:p>
            <a:pPr marL="800100" lvl="1" indent="-342900">
              <a:buFont typeface="Arial" panose="020B0604020202020204" pitchFamily="34" charset="0"/>
              <a:buChar char="•"/>
            </a:pPr>
            <a:endParaRPr lang="en-US" sz="2500" dirty="0">
              <a:latin typeface="Libre Franklin" pitchFamily="2" charset="77"/>
            </a:endParaRPr>
          </a:p>
          <a:p>
            <a:pPr marL="800100" lvl="1" indent="-342900">
              <a:buFont typeface="Arial" panose="020B0604020202020204" pitchFamily="34" charset="0"/>
              <a:buChar char="•"/>
            </a:pPr>
            <a:r>
              <a:rPr lang="en-US" sz="2500" dirty="0">
                <a:latin typeface="Libre Franklin" pitchFamily="2" charset="77"/>
              </a:rPr>
              <a:t>Identical, homothetic preferences </a:t>
            </a:r>
          </a:p>
          <a:p>
            <a:pPr marL="1257300" lvl="2" indent="-342900">
              <a:buFont typeface="Arial" panose="020B0604020202020204" pitchFamily="34" charset="0"/>
              <a:buChar char="•"/>
            </a:pPr>
            <a:r>
              <a:rPr lang="en-US" sz="2500" dirty="0">
                <a:latin typeface="Libre Franklin" pitchFamily="2" charset="77"/>
              </a:rPr>
              <a:t>Allows mapping of welfare effects to income changes.</a:t>
            </a:r>
          </a:p>
          <a:p>
            <a:endParaRPr lang="en-US" sz="2500" dirty="0">
              <a:latin typeface="Libre Franklin" pitchFamily="2" charset="77"/>
            </a:endParaRPr>
          </a:p>
          <a:p>
            <a:endParaRPr lang="en-US" sz="2500" dirty="0">
              <a:latin typeface="Libre Franklin" pitchFamily="2" charset="77"/>
            </a:endParaRPr>
          </a:p>
        </p:txBody>
      </p:sp>
      <p:sp>
        <p:nvSpPr>
          <p:cNvPr id="3" name="TextBox 2">
            <a:extLst>
              <a:ext uri="{FF2B5EF4-FFF2-40B4-BE49-F238E27FC236}">
                <a16:creationId xmlns:a16="http://schemas.microsoft.com/office/drawing/2014/main" id="{B0FBF967-8AC3-0218-A9B7-42300E93A5A0}"/>
              </a:ext>
            </a:extLst>
          </p:cNvPr>
          <p:cNvSpPr txBox="1"/>
          <p:nvPr/>
        </p:nvSpPr>
        <p:spPr>
          <a:xfrm>
            <a:off x="0" y="0"/>
            <a:ext cx="553998" cy="6858000"/>
          </a:xfrm>
          <a:prstGeom prst="rect">
            <a:avLst/>
          </a:prstGeom>
          <a:noFill/>
        </p:spPr>
        <p:txBody>
          <a:bodyPr vert="vert270" wrap="square" rtlCol="0">
            <a:spAutoFit/>
          </a:bodyPr>
          <a:lstStyle/>
          <a:p>
            <a:pPr algn="ctr"/>
            <a:r>
              <a:rPr lang="en-US" sz="2400" dirty="0"/>
              <a:t>MOBILITY AND DIVERSITY OF HOUSEHOLD ASSETS</a:t>
            </a:r>
          </a:p>
        </p:txBody>
      </p:sp>
      <p:sp>
        <p:nvSpPr>
          <p:cNvPr id="5" name="Google Shape;459;p34">
            <a:extLst>
              <a:ext uri="{FF2B5EF4-FFF2-40B4-BE49-F238E27FC236}">
                <a16:creationId xmlns:a16="http://schemas.microsoft.com/office/drawing/2014/main" id="{CD4B41B0-8FDA-D147-C482-409970AC276E}"/>
              </a:ext>
            </a:extLst>
          </p:cNvPr>
          <p:cNvSpPr txBox="1">
            <a:spLocks/>
          </p:cNvSpPr>
          <p:nvPr/>
        </p:nvSpPr>
        <p:spPr>
          <a:xfrm>
            <a:off x="733926" y="250430"/>
            <a:ext cx="11458074" cy="970559"/>
          </a:xfrm>
          <a:prstGeom prst="rect">
            <a:avLst/>
          </a:prstGeom>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latin typeface="Libre Franklin" pitchFamily="2" charset="77"/>
              </a:rPr>
              <a:t>Major Causal Components of Economic Complementarities: Mobility and Diversity of Household Assets</a:t>
            </a:r>
            <a:endParaRPr lang="en-US" sz="3200" b="1" dirty="0">
              <a:latin typeface="Libre Franklin" pitchFamily="2" charset="77"/>
            </a:endParaRPr>
          </a:p>
        </p:txBody>
      </p:sp>
    </p:spTree>
    <p:extLst>
      <p:ext uri="{BB962C8B-B14F-4D97-AF65-F5344CB8AC3E}">
        <p14:creationId xmlns:p14="http://schemas.microsoft.com/office/powerpoint/2010/main" val="2229374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0BDC2-1A39-4206-FCAC-0811E5F50C8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A7E261-CB15-0E2B-E9CA-7E1BC072F1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32" name="Google Shape;459;p34">
            <a:extLst>
              <a:ext uri="{FF2B5EF4-FFF2-40B4-BE49-F238E27FC236}">
                <a16:creationId xmlns:a16="http://schemas.microsoft.com/office/drawing/2014/main" id="{B0E9D599-BC37-EDEF-9C77-92D06FBBBBB9}"/>
              </a:ext>
            </a:extLst>
          </p:cNvPr>
          <p:cNvSpPr txBox="1">
            <a:spLocks/>
          </p:cNvSpPr>
          <p:nvPr/>
        </p:nvSpPr>
        <p:spPr>
          <a:xfrm>
            <a:off x="762304" y="102930"/>
            <a:ext cx="11552788" cy="735909"/>
          </a:xfrm>
          <a:prstGeom prst="rect">
            <a:avLst/>
          </a:prstGeom>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400" b="1" dirty="0">
                <a:latin typeface="Libre Franklin" pitchFamily="2" charset="77"/>
              </a:rPr>
              <a:t>CES Production Framework with Productivity Shock</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B813B01-6382-8CDD-7AEA-D874CC3AB81B}"/>
                  </a:ext>
                </a:extLst>
              </p:cNvPr>
              <p:cNvSpPr txBox="1"/>
              <p:nvPr/>
            </p:nvSpPr>
            <p:spPr>
              <a:xfrm>
                <a:off x="825689" y="976351"/>
                <a:ext cx="11179833" cy="5606535"/>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Libre Franklin" pitchFamily="2" charset="77"/>
                  </a:rPr>
                  <a:t>Two Industries:</a:t>
                </a:r>
                <a:r>
                  <a:rPr lang="en-US" sz="2400" dirty="0">
                    <a:latin typeface="Libre Franklin" pitchFamily="2" charset="77"/>
                  </a:rPr>
                  <a:t> favored, </a:t>
                </a:r>
                <a:r>
                  <a:rPr lang="en-US" sz="3200" b="1" i="1" dirty="0">
                    <a:latin typeface="Times New Roman" panose="02020603050405020304" pitchFamily="18" charset="0"/>
                    <a:cs typeface="Times New Roman" panose="02020603050405020304" pitchFamily="18" charset="0"/>
                  </a:rPr>
                  <a:t>f</a:t>
                </a:r>
                <a:r>
                  <a:rPr lang="en-US" sz="3200" dirty="0">
                    <a:latin typeface="Times New Roman" panose="02020603050405020304" pitchFamily="18" charset="0"/>
                    <a:cs typeface="Times New Roman" panose="02020603050405020304" pitchFamily="18" charset="0"/>
                  </a:rPr>
                  <a:t>,</a:t>
                </a:r>
                <a:r>
                  <a:rPr lang="en-US" sz="2400" dirty="0">
                    <a:latin typeface="Libre Franklin" pitchFamily="2" charset="77"/>
                  </a:rPr>
                  <a:t> and unfavored, </a:t>
                </a:r>
                <a:r>
                  <a:rPr lang="en-US" sz="3200" b="1" i="1" dirty="0">
                    <a:latin typeface="Times New Roman" panose="02020603050405020304" pitchFamily="18" charset="0"/>
                    <a:cs typeface="Times New Roman" panose="02020603050405020304" pitchFamily="18" charset="0"/>
                  </a:rPr>
                  <a:t>u</a:t>
                </a:r>
                <a:r>
                  <a:rPr lang="en-US" sz="2400" dirty="0">
                    <a:latin typeface="Libre Franklin" pitchFamily="2" charset="77"/>
                  </a:rPr>
                  <a:t>.</a:t>
                </a:r>
              </a:p>
              <a:p>
                <a:pPr marL="457200" indent="-457200">
                  <a:buFont typeface="Arial" panose="020B0604020202020204" pitchFamily="34" charset="0"/>
                  <a:buChar char="•"/>
                </a:pPr>
                <a:endParaRPr lang="en-US" sz="2400" dirty="0">
                  <a:latin typeface="Libre Franklin" pitchFamily="2" charset="77"/>
                </a:endParaRPr>
              </a:p>
              <a:p>
                <a:pPr marL="457200" indent="-457200">
                  <a:buFont typeface="Arial" panose="020B0604020202020204" pitchFamily="34" charset="0"/>
                  <a:buChar char="•"/>
                </a:pPr>
                <a:r>
                  <a:rPr lang="en-US" sz="2400" b="1" dirty="0">
                    <a:latin typeface="Libre Franklin" pitchFamily="2" charset="77"/>
                  </a:rPr>
                  <a:t>PERT:</a:t>
                </a:r>
                <a:r>
                  <a:rPr lang="en-US" sz="2400" dirty="0">
                    <a:latin typeface="Libre Franklin" pitchFamily="2" charset="77"/>
                  </a:rPr>
                  <a:t> Pure productivity boost to favored industry.</a:t>
                </a:r>
              </a:p>
              <a:p>
                <a:pPr marL="457200" indent="-457200">
                  <a:buFont typeface="Arial" panose="020B0604020202020204" pitchFamily="34" charset="0"/>
                  <a:buChar char="•"/>
                </a:pPr>
                <a:endParaRPr lang="en-US" sz="2400" dirty="0">
                  <a:latin typeface="Libre Franklin" pitchFamily="2" charset="77"/>
                </a:endParaRPr>
              </a:p>
              <a:p>
                <a:pPr marL="457200" indent="-457200">
                  <a:buFont typeface="Arial" panose="020B0604020202020204" pitchFamily="34" charset="0"/>
                  <a:buChar char="•"/>
                </a:pPr>
                <a:r>
                  <a:rPr lang="en-US" sz="2400" b="1" dirty="0">
                    <a:latin typeface="Libre Franklin" pitchFamily="2" charset="77"/>
                  </a:rPr>
                  <a:t>Household assets – factors of production: </a:t>
                </a:r>
                <a:r>
                  <a:rPr lang="en-US" sz="2400" dirty="0">
                    <a:latin typeface="Libre Franklin" pitchFamily="2" charset="77"/>
                  </a:rPr>
                  <a:t>range in mobility from absolutely industry-specific to perfectly mobile.</a:t>
                </a:r>
              </a:p>
              <a:p>
                <a:pPr marL="457200" indent="-457200">
                  <a:buFont typeface="Arial" panose="020B0604020202020204" pitchFamily="34" charset="0"/>
                  <a:buChar char="•"/>
                </a:pPr>
                <a:endParaRPr lang="en-US" sz="2400" b="1" dirty="0">
                  <a:latin typeface="Libre Franklin" pitchFamily="2" charset="77"/>
                </a:endParaRPr>
              </a:p>
              <a:p>
                <a:pPr marL="457200" indent="-457200">
                  <a:buFont typeface="Arial" panose="020B0604020202020204" pitchFamily="34" charset="0"/>
                  <a:buChar char="•"/>
                </a:pPr>
                <a:r>
                  <a:rPr lang="en-US" sz="2400" b="1" dirty="0">
                    <a:latin typeface="Libre Franklin" pitchFamily="2" charset="77"/>
                  </a:rPr>
                  <a:t>Wages/returns: </a:t>
                </a:r>
                <a:r>
                  <a:rPr lang="en-US" sz="2400" dirty="0">
                    <a:latin typeface="Libre Franklin" pitchFamily="2" charset="77"/>
                  </a:rPr>
                  <a:t>defined by marginal products.</a:t>
                </a:r>
                <a:endParaRPr lang="en-US" sz="2400" b="1" dirty="0">
                  <a:latin typeface="Libre Franklin" pitchFamily="2" charset="77"/>
                </a:endParaRPr>
              </a:p>
              <a:p>
                <a:pPr marL="457200" indent="-457200">
                  <a:buFont typeface="Arial" panose="020B0604020202020204" pitchFamily="34" charset="0"/>
                  <a:buChar char="•"/>
                </a:pPr>
                <a:endParaRPr lang="en-US" sz="2400" dirty="0">
                  <a:latin typeface="Libre Franklin" pitchFamily="2" charset="77"/>
                </a:endParaRPr>
              </a:p>
              <a:p>
                <a:pPr marL="457200" indent="-457200">
                  <a:buFont typeface="Arial" panose="020B0604020202020204" pitchFamily="34" charset="0"/>
                  <a:buChar char="•"/>
                </a:pPr>
                <a:r>
                  <a:rPr lang="en-US" sz="2400" b="1" dirty="0">
                    <a:latin typeface="Libre Franklin" pitchFamily="2" charset="77"/>
                  </a:rPr>
                  <a:t>Mobility:</a:t>
                </a:r>
                <a:r>
                  <a:rPr lang="en-US" sz="2400" dirty="0">
                    <a:latin typeface="Libre Franklin" pitchFamily="2" charset="77"/>
                  </a:rPr>
                  <a:t>  defined by equilibrium wedge between wages in both industries					</a:t>
                </a:r>
                <a14:m>
                  <m:oMath xmlns:m="http://schemas.openxmlformats.org/officeDocument/2006/math">
                    <m:f>
                      <m:fPr>
                        <m:ctrlPr>
                          <a:rPr lang="en-US" sz="4000" b="1" i="1" smtClean="0">
                            <a:latin typeface="Cambria Math" panose="02040503050406030204" pitchFamily="18" charset="0"/>
                          </a:rPr>
                        </m:ctrlPr>
                      </m:fPr>
                      <m:num>
                        <m:sSub>
                          <m:sSubPr>
                            <m:ctrlPr>
                              <a:rPr lang="en-US" sz="4000" b="1" i="1">
                                <a:latin typeface="Cambria Math" panose="02040503050406030204" pitchFamily="18" charset="0"/>
                              </a:rPr>
                            </m:ctrlPr>
                          </m:sSubPr>
                          <m:e>
                            <m:r>
                              <a:rPr lang="es-CL" sz="4000" b="1" i="1">
                                <a:latin typeface="Cambria Math" panose="02040503050406030204" pitchFamily="18" charset="0"/>
                              </a:rPr>
                              <m:t>𝒘</m:t>
                            </m:r>
                          </m:e>
                          <m:sub>
                            <m:r>
                              <a:rPr lang="es-CL" sz="4000" b="1" i="1">
                                <a:latin typeface="Cambria Math" panose="02040503050406030204" pitchFamily="18" charset="0"/>
                              </a:rPr>
                              <m:t>𝒖</m:t>
                            </m:r>
                            <m:r>
                              <a:rPr lang="es-CL" sz="4000" b="1" i="1">
                                <a:latin typeface="Cambria Math" panose="02040503050406030204" pitchFamily="18" charset="0"/>
                                <a:ea typeface="Cambria Math" panose="02040503050406030204" pitchFamily="18" charset="0"/>
                              </a:rPr>
                              <m:t>𝝐</m:t>
                            </m:r>
                          </m:sub>
                        </m:sSub>
                      </m:num>
                      <m:den>
                        <m:sSub>
                          <m:sSubPr>
                            <m:ctrlPr>
                              <a:rPr lang="en-US" sz="4000" b="1" i="1">
                                <a:latin typeface="Cambria Math" panose="02040503050406030204" pitchFamily="18" charset="0"/>
                              </a:rPr>
                            </m:ctrlPr>
                          </m:sSubPr>
                          <m:e>
                            <m:r>
                              <a:rPr lang="es-CL" sz="4000" b="1" i="1">
                                <a:latin typeface="Cambria Math" panose="02040503050406030204" pitchFamily="18" charset="0"/>
                              </a:rPr>
                              <m:t>𝒘</m:t>
                            </m:r>
                          </m:e>
                          <m:sub>
                            <m:r>
                              <a:rPr lang="es-CL" sz="4000" b="1" i="1" smtClean="0">
                                <a:latin typeface="Cambria Math" panose="02040503050406030204" pitchFamily="18" charset="0"/>
                              </a:rPr>
                              <m:t>𝒇</m:t>
                            </m:r>
                            <m:r>
                              <a:rPr lang="es-CL" sz="4000" b="1" i="1">
                                <a:latin typeface="Cambria Math" panose="02040503050406030204" pitchFamily="18" charset="0"/>
                                <a:ea typeface="Cambria Math" panose="02040503050406030204" pitchFamily="18" charset="0"/>
                              </a:rPr>
                              <m:t>𝝐</m:t>
                            </m:r>
                          </m:sub>
                        </m:sSub>
                      </m:den>
                    </m:f>
                    <m:r>
                      <a:rPr lang="es-CL" sz="4000" b="1" i="1" smtClean="0">
                        <a:latin typeface="Cambria Math" panose="02040503050406030204" pitchFamily="18" charset="0"/>
                      </a:rPr>
                      <m:t>=</m:t>
                    </m:r>
                    <m:r>
                      <a:rPr lang="es-CL" sz="4000" b="1" i="1" smtClean="0">
                        <a:latin typeface="Cambria Math" panose="02040503050406030204" pitchFamily="18" charset="0"/>
                        <a:ea typeface="Cambria Math" panose="02040503050406030204" pitchFamily="18" charset="0"/>
                      </a:rPr>
                      <m:t>𝝐</m:t>
                    </m:r>
                  </m:oMath>
                </a14:m>
                <a:r>
                  <a:rPr lang="en-US" sz="4000" dirty="0">
                    <a:latin typeface="Libre Franklin" pitchFamily="2" charset="77"/>
                  </a:rPr>
                  <a:t>			</a:t>
                </a:r>
                <a:r>
                  <a:rPr lang="es-CL" sz="4000" b="1" dirty="0">
                    <a:ea typeface="Cambria Math" panose="02040503050406030204" pitchFamily="18" charset="0"/>
                  </a:rPr>
                  <a:t> </a:t>
                </a:r>
                <a14:m>
                  <m:oMath xmlns:m="http://schemas.openxmlformats.org/officeDocument/2006/math">
                    <m:r>
                      <a:rPr lang="es-CL" sz="4000" b="1" i="0" smtClean="0">
                        <a:latin typeface="Cambria Math" panose="02040503050406030204" pitchFamily="18" charset="0"/>
                        <a:ea typeface="Cambria Math" panose="02040503050406030204" pitchFamily="18" charset="0"/>
                      </a:rPr>
                      <m:t>𝟎</m:t>
                    </m:r>
                    <m:r>
                      <a:rPr lang="es-CL" sz="4000" b="1" i="1" smtClean="0">
                        <a:latin typeface="Cambria Math" panose="02040503050406030204" pitchFamily="18" charset="0"/>
                        <a:ea typeface="Cambria Math" panose="02040503050406030204" pitchFamily="18" charset="0"/>
                      </a:rPr>
                      <m:t>≤</m:t>
                    </m:r>
                    <m:r>
                      <a:rPr lang="es-CL" sz="4000" b="1" i="1">
                        <a:latin typeface="Cambria Math" panose="02040503050406030204" pitchFamily="18" charset="0"/>
                        <a:ea typeface="Cambria Math" panose="02040503050406030204" pitchFamily="18" charset="0"/>
                      </a:rPr>
                      <m:t>𝝐</m:t>
                    </m:r>
                    <m:r>
                      <a:rPr lang="es-CL" sz="4000" b="1" i="1" smtClean="0">
                        <a:latin typeface="Cambria Math" panose="02040503050406030204" pitchFamily="18" charset="0"/>
                        <a:ea typeface="Cambria Math" panose="02040503050406030204" pitchFamily="18" charset="0"/>
                      </a:rPr>
                      <m:t>≤</m:t>
                    </m:r>
                    <m:r>
                      <a:rPr lang="es-CL" sz="4000" b="1" i="1" smtClean="0">
                        <a:latin typeface="Cambria Math" panose="02040503050406030204" pitchFamily="18" charset="0"/>
                        <a:ea typeface="Cambria Math" panose="02040503050406030204" pitchFamily="18" charset="0"/>
                      </a:rPr>
                      <m:t>𝟏</m:t>
                    </m:r>
                  </m:oMath>
                </a14:m>
                <a:endParaRPr lang="en-US" sz="4000" dirty="0">
                  <a:latin typeface="Libre Franklin" pitchFamily="2" charset="77"/>
                </a:endParaRPr>
              </a:p>
              <a:p>
                <a:endParaRPr lang="en-US" sz="2400" b="1" dirty="0">
                  <a:latin typeface="Libre Franklin" pitchFamily="2" charset="77"/>
                </a:endParaRPr>
              </a:p>
              <a:p>
                <a:pPr marL="457200" indent="-457200">
                  <a:buFont typeface="Arial" panose="020B0604020202020204" pitchFamily="34" charset="0"/>
                  <a:buChar char="•"/>
                </a:pPr>
                <a:r>
                  <a:rPr lang="en-US" sz="2400" dirty="0">
                    <a:latin typeface="Libre Franklin" pitchFamily="2" charset="77"/>
                  </a:rPr>
                  <a:t>Retraining/refurbishing costs (amortized) motivate imperfect mobility.</a:t>
                </a:r>
              </a:p>
            </p:txBody>
          </p:sp>
        </mc:Choice>
        <mc:Fallback xmlns="">
          <p:sp>
            <p:nvSpPr>
              <p:cNvPr id="4" name="TextBox 3">
                <a:extLst>
                  <a:ext uri="{FF2B5EF4-FFF2-40B4-BE49-F238E27FC236}">
                    <a16:creationId xmlns:a16="http://schemas.microsoft.com/office/drawing/2014/main" id="{CB813B01-6382-8CDD-7AEA-D874CC3AB81B}"/>
                  </a:ext>
                </a:extLst>
              </p:cNvPr>
              <p:cNvSpPr txBox="1">
                <a:spLocks noRot="1" noChangeAspect="1" noMove="1" noResize="1" noEditPoints="1" noAdjustHandles="1" noChangeArrowheads="1" noChangeShapeType="1" noTextEdit="1"/>
              </p:cNvSpPr>
              <p:nvPr/>
            </p:nvSpPr>
            <p:spPr>
              <a:xfrm>
                <a:off x="825689" y="976351"/>
                <a:ext cx="11179833" cy="5606535"/>
              </a:xfrm>
              <a:prstGeom prst="rect">
                <a:avLst/>
              </a:prstGeom>
              <a:blipFill>
                <a:blip r:embed="rId2"/>
                <a:stretch>
                  <a:fillRect l="-709" t="-1522" b="-152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084C516-CB03-28EA-5FFB-26648A33F579}"/>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CES Production Model</a:t>
            </a:r>
          </a:p>
        </p:txBody>
      </p:sp>
    </p:spTree>
    <p:extLst>
      <p:ext uri="{BB962C8B-B14F-4D97-AF65-F5344CB8AC3E}">
        <p14:creationId xmlns:p14="http://schemas.microsoft.com/office/powerpoint/2010/main" val="2688191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0BDC2-1A39-4206-FCAC-0811E5F50C8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A7E261-CB15-0E2B-E9CA-7E1BC072F1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
        <p:nvSpPr>
          <p:cNvPr id="32" name="Google Shape;459;p34">
            <a:extLst>
              <a:ext uri="{FF2B5EF4-FFF2-40B4-BE49-F238E27FC236}">
                <a16:creationId xmlns:a16="http://schemas.microsoft.com/office/drawing/2014/main" id="{B0E9D599-BC37-EDEF-9C77-92D06FBBBBB9}"/>
              </a:ext>
            </a:extLst>
          </p:cNvPr>
          <p:cNvSpPr txBox="1">
            <a:spLocks/>
          </p:cNvSpPr>
          <p:nvPr/>
        </p:nvSpPr>
        <p:spPr>
          <a:xfrm>
            <a:off x="762304" y="102930"/>
            <a:ext cx="11552788" cy="735909"/>
          </a:xfrm>
          <a:prstGeom prst="rect">
            <a:avLst/>
          </a:prstGeom>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400" b="1" dirty="0">
                <a:latin typeface="Libre Franklin" pitchFamily="2" charset="77"/>
              </a:rPr>
              <a:t>CES Production Framework with Productivity Shock</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B813B01-6382-8CDD-7AEA-D874CC3AB81B}"/>
                  </a:ext>
                </a:extLst>
              </p:cNvPr>
              <p:cNvSpPr txBox="1"/>
              <p:nvPr/>
            </p:nvSpPr>
            <p:spPr>
              <a:xfrm>
                <a:off x="825689" y="976351"/>
                <a:ext cx="11179833" cy="5798126"/>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Libre Franklin" pitchFamily="2" charset="77"/>
                  </a:rPr>
                  <a:t>CES Production Function for industry i:  </a:t>
                </a:r>
                <a14:m>
                  <m:oMath xmlns:m="http://schemas.openxmlformats.org/officeDocument/2006/math">
                    <m:sSub>
                      <m:sSubPr>
                        <m:ctrlPr>
                          <a:rPr lang="en-US" sz="3200" b="1" i="1">
                            <a:latin typeface="Cambria Math" panose="02040503050406030204" pitchFamily="18" charset="0"/>
                          </a:rPr>
                        </m:ctrlPr>
                      </m:sSubPr>
                      <m:e>
                        <m:r>
                          <a:rPr lang="en-US" sz="3200" b="1" i="1">
                            <a:latin typeface="Cambria Math" panose="02040503050406030204" pitchFamily="18" charset="0"/>
                          </a:rPr>
                          <m:t>𝒒</m:t>
                        </m:r>
                      </m:e>
                      <m:sub>
                        <m:r>
                          <a:rPr lang="en-US" sz="3200" b="1" i="1">
                            <a:latin typeface="Cambria Math" panose="02040503050406030204" pitchFamily="18" charset="0"/>
                          </a:rPr>
                          <m:t>𝒊</m:t>
                        </m:r>
                      </m:sub>
                    </m:sSub>
                    <m:r>
                      <a:rPr lang="en-US" sz="3200" b="1" i="1">
                        <a:latin typeface="Cambria Math" panose="02040503050406030204" pitchFamily="18" charset="0"/>
                      </a:rPr>
                      <m:t>=</m:t>
                    </m:r>
                    <m:sSub>
                      <m:sSubPr>
                        <m:ctrlPr>
                          <a:rPr lang="en-US" sz="3200" b="1" i="1">
                            <a:latin typeface="Cambria Math" panose="02040503050406030204" pitchFamily="18" charset="0"/>
                          </a:rPr>
                        </m:ctrlPr>
                      </m:sSubPr>
                      <m:e>
                        <m:r>
                          <a:rPr lang="en-US" sz="3200" b="1" i="1">
                            <a:latin typeface="Cambria Math" panose="02040503050406030204" pitchFamily="18" charset="0"/>
                          </a:rPr>
                          <m:t>𝒌</m:t>
                        </m:r>
                      </m:e>
                      <m:sub>
                        <m:r>
                          <a:rPr lang="en-US" sz="3200" b="1" i="1">
                            <a:latin typeface="Cambria Math" panose="02040503050406030204" pitchFamily="18" charset="0"/>
                          </a:rPr>
                          <m:t>𝒊</m:t>
                        </m:r>
                      </m:sub>
                    </m:sSub>
                    <m:sSup>
                      <m:sSupPr>
                        <m:ctrlPr>
                          <a:rPr lang="en-US" sz="3200" b="1" i="1">
                            <a:latin typeface="Cambria Math" panose="02040503050406030204" pitchFamily="18" charset="0"/>
                          </a:rPr>
                        </m:ctrlPr>
                      </m:sSupPr>
                      <m:e>
                        <m:d>
                          <m:dPr>
                            <m:ctrlPr>
                              <a:rPr lang="en-US" sz="3200" b="1" i="1">
                                <a:latin typeface="Cambria Math" panose="02040503050406030204" pitchFamily="18" charset="0"/>
                              </a:rPr>
                            </m:ctrlPr>
                          </m:dPr>
                          <m:e>
                            <m:nary>
                              <m:naryPr>
                                <m:limLoc m:val="undOvr"/>
                                <m:ctrlPr>
                                  <a:rPr lang="en-US" sz="3200" b="1" i="1">
                                    <a:latin typeface="Cambria Math" panose="02040503050406030204" pitchFamily="18" charset="0"/>
                                  </a:rPr>
                                </m:ctrlPr>
                              </m:naryPr>
                              <m:sub>
                                <m:r>
                                  <a:rPr lang="en-US" sz="3200" b="1" i="1">
                                    <a:latin typeface="Cambria Math" panose="02040503050406030204" pitchFamily="18" charset="0"/>
                                  </a:rPr>
                                  <m:t>𝟎</m:t>
                                </m:r>
                              </m:sub>
                              <m:sup>
                                <m:r>
                                  <a:rPr lang="en-US" sz="3200" b="1" i="1">
                                    <a:latin typeface="Cambria Math" panose="02040503050406030204" pitchFamily="18" charset="0"/>
                                  </a:rPr>
                                  <m:t>𝟏</m:t>
                                </m:r>
                              </m:sup>
                              <m:e>
                                <m:sSubSup>
                                  <m:sSubSupPr>
                                    <m:ctrlPr>
                                      <a:rPr lang="en-US" sz="3200" b="1" i="1">
                                        <a:latin typeface="Cambria Math" panose="02040503050406030204" pitchFamily="18" charset="0"/>
                                      </a:rPr>
                                    </m:ctrlPr>
                                  </m:sSubSupPr>
                                  <m:e>
                                    <m:r>
                                      <a:rPr lang="en-US" sz="3200" b="1" i="1">
                                        <a:latin typeface="Cambria Math" panose="02040503050406030204" pitchFamily="18" charset="0"/>
                                      </a:rPr>
                                      <m:t>𝒙</m:t>
                                    </m:r>
                                  </m:e>
                                  <m:sub>
                                    <m:r>
                                      <a:rPr lang="en-US" sz="3200" b="1" i="1">
                                        <a:latin typeface="Cambria Math" panose="02040503050406030204" pitchFamily="18" charset="0"/>
                                      </a:rPr>
                                      <m:t>𝒊</m:t>
                                    </m:r>
                                    <m:r>
                                      <a:rPr lang="en-US" sz="3200" b="1" i="1">
                                        <a:latin typeface="Cambria Math" panose="02040503050406030204" pitchFamily="18" charset="0"/>
                                      </a:rPr>
                                      <m:t>𝝐</m:t>
                                    </m:r>
                                  </m:sub>
                                  <m:sup>
                                    <m:r>
                                      <a:rPr lang="en-US" sz="3200" b="1" i="1">
                                        <a:latin typeface="Cambria Math" panose="02040503050406030204" pitchFamily="18" charset="0"/>
                                      </a:rPr>
                                      <m:t>𝝆</m:t>
                                    </m:r>
                                  </m:sup>
                                </m:sSubSup>
                                <m:r>
                                  <a:rPr lang="en-US" sz="3200" b="1" i="1">
                                    <a:latin typeface="Cambria Math" panose="02040503050406030204" pitchFamily="18" charset="0"/>
                                  </a:rPr>
                                  <m:t>𝒅</m:t>
                                </m:r>
                                <m:r>
                                  <a:rPr lang="en-US" sz="3200" b="1" i="1">
                                    <a:latin typeface="Cambria Math" panose="02040503050406030204" pitchFamily="18" charset="0"/>
                                  </a:rPr>
                                  <m:t>𝝐</m:t>
                                </m:r>
                              </m:e>
                            </m:nary>
                          </m:e>
                        </m:d>
                      </m:e>
                      <m:sup>
                        <m:box>
                          <m:boxPr>
                            <m:ctrlPr>
                              <a:rPr lang="en-US" sz="3200" b="1" i="1">
                                <a:latin typeface="Cambria Math" panose="02040503050406030204" pitchFamily="18" charset="0"/>
                              </a:rPr>
                            </m:ctrlPr>
                          </m:boxPr>
                          <m:e>
                            <m:r>
                              <a:rPr lang="es-CL" sz="3200" b="1" i="1">
                                <a:latin typeface="Cambria Math" panose="02040503050406030204" pitchFamily="18" charset="0"/>
                              </a:rPr>
                              <m:t>𝟏</m:t>
                            </m:r>
                            <m:r>
                              <a:rPr lang="es-CL" sz="3200" b="1" i="1">
                                <a:latin typeface="Cambria Math" panose="02040503050406030204" pitchFamily="18" charset="0"/>
                              </a:rPr>
                              <m:t>/</m:t>
                            </m:r>
                            <m:r>
                              <a:rPr lang="es-CL" sz="3200" b="1" i="1">
                                <a:latin typeface="Cambria Math" panose="02040503050406030204" pitchFamily="18" charset="0"/>
                                <a:ea typeface="Cambria Math" panose="02040503050406030204" pitchFamily="18" charset="0"/>
                              </a:rPr>
                              <m:t>𝝆</m:t>
                            </m:r>
                          </m:e>
                        </m:box>
                      </m:sup>
                    </m:sSup>
                  </m:oMath>
                </a14:m>
                <a:endParaRPr lang="en-US" sz="2400" b="1" dirty="0">
                  <a:latin typeface="Libre Franklin" pitchFamily="2" charset="77"/>
                </a:endParaRPr>
              </a:p>
              <a:p>
                <a:pPr marL="914400" lvl="1" indent="-457200">
                  <a:buFont typeface="Arial" panose="020B0604020202020204" pitchFamily="34" charset="0"/>
                  <a:buChar char="•"/>
                </a:pPr>
                <a:r>
                  <a:rPr lang="en-US" sz="2400" b="1" dirty="0">
                    <a:latin typeface="Libre Franklin" pitchFamily="2" charset="77"/>
                  </a:rPr>
                  <a:t>3-factor example: </a:t>
                </a:r>
                <a14:m>
                  <m:oMath xmlns:m="http://schemas.openxmlformats.org/officeDocument/2006/math">
                    <m:sSub>
                      <m:sSubPr>
                        <m:ctrlPr>
                          <a:rPr lang="en-US" sz="24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𝒒</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𝒊</m:t>
                        </m:r>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𝒊</m:t>
                        </m:r>
                      </m:sub>
                    </m:sSub>
                    <m:sSup>
                      <m:sSup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𝑲</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2400" b="1" i="1">
                                    <a:effectLst/>
                                    <a:latin typeface="Cambria Math" panose="02040503050406030204" pitchFamily="18" charset="0"/>
                                    <a:ea typeface="Calibri" panose="020F0502020204030204" pitchFamily="34" charset="0"/>
                                    <a:cs typeface="Times New Roman" panose="02020603050405020304" pitchFamily="18" charset="0"/>
                                  </a:rPr>
                                  <m:t>𝝆</m:t>
                                </m:r>
                              </m:sup>
                            </m:sSubSup>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2400" b="1" i="1">
                                    <a:effectLst/>
                                    <a:latin typeface="Cambria Math" panose="02040503050406030204" pitchFamily="18" charset="0"/>
                                    <a:ea typeface="Calibri" panose="020F0502020204030204" pitchFamily="34" charset="0"/>
                                    <a:cs typeface="Times New Roman" panose="02020603050405020304" pitchFamily="18" charset="0"/>
                                  </a:rPr>
                                  <m:t>𝝆</m:t>
                                </m:r>
                              </m:sup>
                            </m:sSubSup>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𝑳</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𝒊</m:t>
                                </m:r>
                              </m:sub>
                              <m:sup>
                                <m:r>
                                  <a:rPr lang="en-US" sz="2400" b="1" i="1">
                                    <a:effectLst/>
                                    <a:latin typeface="Cambria Math" panose="02040503050406030204" pitchFamily="18" charset="0"/>
                                    <a:ea typeface="Calibri" panose="020F0502020204030204" pitchFamily="34" charset="0"/>
                                    <a:cs typeface="Times New Roman" panose="02020603050405020304" pitchFamily="18" charset="0"/>
                                  </a:rPr>
                                  <m:t>𝝆</m:t>
                                </m:r>
                              </m:sup>
                            </m:sSubSup>
                          </m:e>
                        </m:d>
                      </m:e>
                      <m:sup>
                        <m:f>
                          <m:fPr>
                            <m:ctrlPr>
                              <a:rPr lang="en-US"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𝝆</m:t>
                            </m:r>
                          </m:den>
                        </m:f>
                      </m:sup>
                    </m:sSup>
                  </m:oMath>
                </a14:m>
                <a:endParaRPr lang="en-US" sz="2400" dirty="0">
                  <a:latin typeface="Libre Franklin" pitchFamily="2" charset="77"/>
                </a:endParaRPr>
              </a:p>
              <a:p>
                <a:pPr marL="914400" lvl="1" indent="-457200">
                  <a:buFont typeface="Arial" panose="020B0604020202020204" pitchFamily="34" charset="0"/>
                  <a:buChar char="•"/>
                </a:pPr>
                <a:endParaRPr lang="en-US" sz="2400" dirty="0">
                  <a:latin typeface="Libre Franklin" pitchFamily="2" charset="77"/>
                </a:endParaRPr>
              </a:p>
              <a:p>
                <a:pPr marL="914400" lvl="1" indent="-457200">
                  <a:buFont typeface="Arial" panose="020B0604020202020204" pitchFamily="34" charset="0"/>
                  <a:buChar char="•"/>
                </a:pPr>
                <a:r>
                  <a:rPr lang="en-US" sz="2400" b="1" dirty="0">
                    <a:latin typeface="Libre Franklin" pitchFamily="2" charset="77"/>
                  </a:rPr>
                  <a:t>Constraints: </a:t>
                </a:r>
                <a:r>
                  <a:rPr lang="en-US" sz="2400" dirty="0">
                    <a:latin typeface="Libre Franklin" pitchFamily="2" charset="77"/>
                  </a:rPr>
                  <a:t>allocation of factors limited </a:t>
                </a:r>
                <a14:m>
                  <m:oMath xmlns:m="http://schemas.openxmlformats.org/officeDocument/2006/math">
                    <m:sSub>
                      <m:sSubPr>
                        <m:ctrlPr>
                          <a:rPr lang="en-US" sz="2400" b="1" i="1">
                            <a:latin typeface="Cambria Math" panose="02040503050406030204" pitchFamily="18" charset="0"/>
                          </a:rPr>
                        </m:ctrlPr>
                      </m:sSubPr>
                      <m:e>
                        <m:r>
                          <a:rPr lang="es-CL" sz="2400" b="1">
                            <a:latin typeface="Cambria Math" panose="02040503050406030204" pitchFamily="18" charset="0"/>
                          </a:rPr>
                          <m:t>𝒙</m:t>
                        </m:r>
                      </m:e>
                      <m:sub>
                        <m:r>
                          <a:rPr lang="es-CL" sz="2400" b="1">
                            <a:latin typeface="Cambria Math" panose="02040503050406030204" pitchFamily="18" charset="0"/>
                          </a:rPr>
                          <m:t>𝒇</m:t>
                        </m:r>
                        <m:r>
                          <a:rPr lang="es-CL" sz="2400" b="1">
                            <a:latin typeface="Cambria Math" panose="02040503050406030204" pitchFamily="18" charset="0"/>
                          </a:rPr>
                          <m:t>𝝐</m:t>
                        </m:r>
                      </m:sub>
                    </m:sSub>
                    <m:r>
                      <a:rPr lang="es-CL" sz="2400" b="1">
                        <a:latin typeface="Cambria Math" panose="02040503050406030204" pitchFamily="18" charset="0"/>
                      </a:rPr>
                      <m:t>+</m:t>
                    </m:r>
                    <m:sSub>
                      <m:sSubPr>
                        <m:ctrlPr>
                          <a:rPr lang="en-US" sz="2400" b="1" i="1">
                            <a:latin typeface="Cambria Math" panose="02040503050406030204" pitchFamily="18" charset="0"/>
                          </a:rPr>
                        </m:ctrlPr>
                      </m:sSubPr>
                      <m:e>
                        <m:r>
                          <a:rPr lang="es-CL" sz="2400" b="1">
                            <a:latin typeface="Cambria Math" panose="02040503050406030204" pitchFamily="18" charset="0"/>
                          </a:rPr>
                          <m:t>𝒙</m:t>
                        </m:r>
                      </m:e>
                      <m:sub>
                        <m:r>
                          <a:rPr lang="es-CL" sz="2400" b="1">
                            <a:latin typeface="Cambria Math" panose="02040503050406030204" pitchFamily="18" charset="0"/>
                          </a:rPr>
                          <m:t>𝒖</m:t>
                        </m:r>
                        <m:r>
                          <a:rPr lang="es-CL" sz="2400" b="1">
                            <a:latin typeface="Cambria Math" panose="02040503050406030204" pitchFamily="18" charset="0"/>
                          </a:rPr>
                          <m:t>𝝐</m:t>
                        </m:r>
                      </m:sub>
                    </m:sSub>
                    <m:r>
                      <a:rPr lang="es-CL" sz="2400" b="1">
                        <a:latin typeface="Cambria Math" panose="02040503050406030204" pitchFamily="18" charset="0"/>
                      </a:rPr>
                      <m:t>=</m:t>
                    </m:r>
                    <m:sSub>
                      <m:sSubPr>
                        <m:ctrlPr>
                          <a:rPr lang="en-US" sz="2400" b="1" i="1">
                            <a:latin typeface="Cambria Math" panose="02040503050406030204" pitchFamily="18" charset="0"/>
                          </a:rPr>
                        </m:ctrlPr>
                      </m:sSubPr>
                      <m:e>
                        <m:r>
                          <a:rPr lang="es-CL" sz="2400" b="1">
                            <a:latin typeface="Cambria Math" panose="02040503050406030204" pitchFamily="18" charset="0"/>
                          </a:rPr>
                          <m:t>𝒙</m:t>
                        </m:r>
                      </m:e>
                      <m:sub>
                        <m:r>
                          <a:rPr lang="es-CL" sz="2400" b="1" i="0" smtClean="0">
                            <a:latin typeface="Cambria Math" panose="02040503050406030204" pitchFamily="18" charset="0"/>
                          </a:rPr>
                          <m:t>𝐓</m:t>
                        </m:r>
                        <m:r>
                          <a:rPr lang="es-CL" sz="2400" b="1">
                            <a:latin typeface="Cambria Math" panose="02040503050406030204" pitchFamily="18" charset="0"/>
                          </a:rPr>
                          <m:t>𝝐</m:t>
                        </m:r>
                      </m:sub>
                    </m:sSub>
                    <m:r>
                      <a:rPr lang="es-CL" sz="2400" b="1" i="1" smtClean="0">
                        <a:latin typeface="Cambria Math" panose="02040503050406030204" pitchFamily="18" charset="0"/>
                      </a:rPr>
                      <m:t>=</m:t>
                    </m:r>
                    <m:r>
                      <a:rPr lang="es-CL" sz="2400" b="1" i="1" smtClean="0">
                        <a:latin typeface="Cambria Math" panose="02040503050406030204" pitchFamily="18" charset="0"/>
                      </a:rPr>
                      <m:t>𝟐</m:t>
                    </m:r>
                    <m:sSub>
                      <m:sSubPr>
                        <m:ctrlPr>
                          <a:rPr lang="en-US" sz="2400" b="1" i="1">
                            <a:latin typeface="Cambria Math" panose="02040503050406030204" pitchFamily="18" charset="0"/>
                          </a:rPr>
                        </m:ctrlPr>
                      </m:sSubPr>
                      <m:e>
                        <m:r>
                          <a:rPr lang="es-CL" sz="2400" b="1">
                            <a:latin typeface="Cambria Math" panose="02040503050406030204" pitchFamily="18" charset="0"/>
                          </a:rPr>
                          <m:t>𝒙</m:t>
                        </m:r>
                      </m:e>
                      <m:sub>
                        <m:r>
                          <a:rPr lang="es-CL" sz="2400" b="1" i="0" smtClean="0">
                            <a:latin typeface="Cambria Math" panose="02040503050406030204" pitchFamily="18" charset="0"/>
                          </a:rPr>
                          <m:t>𝟎</m:t>
                        </m:r>
                      </m:sub>
                    </m:sSub>
                  </m:oMath>
                </a14:m>
                <a:endParaRPr lang="en-US" sz="2400" b="1" dirty="0">
                  <a:latin typeface="Libre Franklin" pitchFamily="2" charset="77"/>
                </a:endParaRPr>
              </a:p>
              <a:p>
                <a:pPr marL="914400" lvl="1" indent="-457200">
                  <a:buFont typeface="Arial" panose="020B0604020202020204" pitchFamily="34" charset="0"/>
                  <a:buChar char="•"/>
                </a:pPr>
                <a:endParaRPr lang="en-US" sz="2400" b="1" dirty="0">
                  <a:latin typeface="Libre Franklin" pitchFamily="2" charset="77"/>
                </a:endParaRPr>
              </a:p>
              <a:p>
                <a:pPr marL="914400" lvl="1" indent="-457200">
                  <a:buFont typeface="Arial" panose="020B0604020202020204" pitchFamily="34" charset="0"/>
                  <a:buChar char="•"/>
                </a:pPr>
                <a:r>
                  <a:rPr lang="en-US" sz="2400" b="1" dirty="0">
                    <a:latin typeface="Libre Franklin" pitchFamily="2" charset="0"/>
                  </a:rPr>
                  <a:t>2 sources of productivity change: </a:t>
                </a:r>
                <a14:m>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𝒒</m:t>
                        </m:r>
                      </m:e>
                      <m:sub>
                        <m:r>
                          <a:rPr lang="en-US" sz="2400" b="1" i="1">
                            <a:latin typeface="Cambria Math" panose="02040503050406030204" pitchFamily="18" charset="0"/>
                          </a:rPr>
                          <m:t>𝒊</m:t>
                        </m:r>
                      </m:sub>
                    </m:sSub>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𝒌</m:t>
                        </m:r>
                      </m:e>
                      <m:sub>
                        <m:r>
                          <a:rPr lang="en-US" sz="2400" b="1" i="1">
                            <a:latin typeface="Cambria Math" panose="02040503050406030204" pitchFamily="18" charset="0"/>
                          </a:rPr>
                          <m:t>𝒊</m:t>
                        </m:r>
                      </m:sub>
                    </m:sSub>
                    <m:sSup>
                      <m:sSupPr>
                        <m:ctrlPr>
                          <a:rPr lang="en-US" sz="2400" b="1" i="1">
                            <a:latin typeface="Cambria Math" panose="02040503050406030204" pitchFamily="18" charset="0"/>
                          </a:rPr>
                        </m:ctrlPr>
                      </m:sSupPr>
                      <m:e>
                        <m:sSub>
                          <m:sSubPr>
                            <m:ctrlPr>
                              <a:rPr lang="en-US" sz="2400" b="1" i="1">
                                <a:latin typeface="Cambria Math" panose="02040503050406030204" pitchFamily="18" charset="0"/>
                              </a:rPr>
                            </m:ctrlPr>
                          </m:sSubPr>
                          <m:e>
                            <m:r>
                              <a:rPr lang="es-CL" sz="2400" b="1" i="1" smtClean="0">
                                <a:latin typeface="Cambria Math" panose="02040503050406030204" pitchFamily="18" charset="0"/>
                              </a:rPr>
                              <m:t>𝑮</m:t>
                            </m:r>
                          </m:e>
                          <m:sub>
                            <m:r>
                              <a:rPr lang="en-US" sz="2400" b="1" i="1">
                                <a:latin typeface="Cambria Math" panose="02040503050406030204" pitchFamily="18" charset="0"/>
                              </a:rPr>
                              <m:t>𝒊</m:t>
                            </m:r>
                          </m:sub>
                        </m:sSub>
                      </m:e>
                      <m:sup>
                        <m:box>
                          <m:boxPr>
                            <m:ctrlPr>
                              <a:rPr lang="en-US" sz="2400" b="1" i="1">
                                <a:latin typeface="Cambria Math" panose="02040503050406030204" pitchFamily="18" charset="0"/>
                              </a:rPr>
                            </m:ctrlPr>
                          </m:boxPr>
                          <m:e>
                            <m:r>
                              <a:rPr lang="es-CL" sz="2400" b="1" i="1">
                                <a:latin typeface="Cambria Math" panose="02040503050406030204" pitchFamily="18" charset="0"/>
                              </a:rPr>
                              <m:t>𝟏</m:t>
                            </m:r>
                            <m:r>
                              <a:rPr lang="es-CL" sz="2400" b="1" i="1">
                                <a:latin typeface="Cambria Math" panose="02040503050406030204" pitchFamily="18" charset="0"/>
                              </a:rPr>
                              <m:t>/</m:t>
                            </m:r>
                            <m:r>
                              <a:rPr lang="es-CL" sz="2400" b="1" i="1">
                                <a:latin typeface="Cambria Math" panose="02040503050406030204" pitchFamily="18" charset="0"/>
                                <a:ea typeface="Cambria Math" panose="02040503050406030204" pitchFamily="18" charset="0"/>
                              </a:rPr>
                              <m:t>𝝆</m:t>
                            </m:r>
                          </m:e>
                        </m:box>
                      </m:sup>
                    </m:sSup>
                  </m:oMath>
                </a14:m>
                <a:endParaRPr lang="en-US" sz="2400" b="1" dirty="0">
                  <a:latin typeface="Libre Franklin" pitchFamily="2" charset="77"/>
                </a:endParaRPr>
              </a:p>
              <a:p>
                <a:pPr marL="1828800" lvl="3" indent="-457200">
                  <a:buFont typeface="Arial" panose="020B0604020202020204" pitchFamily="34" charset="0"/>
                  <a:buChar char="•"/>
                </a:pPr>
                <a:r>
                  <a:rPr lang="en-US" sz="2400" b="1" dirty="0">
                    <a:latin typeface="Libre Franklin" pitchFamily="2" charset="77"/>
                  </a:rPr>
                  <a:t>Pure productivity: </a:t>
                </a:r>
                <a14:m>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𝒌</m:t>
                        </m:r>
                      </m:e>
                      <m:sub>
                        <m:r>
                          <a:rPr lang="en-US" sz="2400" b="1" i="1">
                            <a:latin typeface="Cambria Math" panose="02040503050406030204" pitchFamily="18" charset="0"/>
                          </a:rPr>
                          <m:t>𝒊</m:t>
                        </m:r>
                      </m:sub>
                    </m:sSub>
                  </m:oMath>
                </a14:m>
                <a:endParaRPr lang="en-US" sz="2400" b="1" dirty="0">
                  <a:latin typeface="Libre Franklin" pitchFamily="2" charset="77"/>
                </a:endParaRPr>
              </a:p>
              <a:p>
                <a:pPr marL="1828800" lvl="3" indent="-457200">
                  <a:buFont typeface="Arial" panose="020B0604020202020204" pitchFamily="34" charset="0"/>
                  <a:buChar char="•"/>
                </a:pPr>
                <a:r>
                  <a:rPr lang="en-US" sz="2400" b="1" dirty="0">
                    <a:latin typeface="Libre Franklin" pitchFamily="2" charset="77"/>
                  </a:rPr>
                  <a:t>Shift in factor use: </a:t>
                </a:r>
                <a14:m>
                  <m:oMath xmlns:m="http://schemas.openxmlformats.org/officeDocument/2006/math">
                    <m:sSup>
                      <m:sSupPr>
                        <m:ctrlPr>
                          <a:rPr lang="en-US" sz="2400" b="1" i="1" smtClean="0">
                            <a:latin typeface="Cambria Math" panose="02040503050406030204" pitchFamily="18" charset="0"/>
                          </a:rPr>
                        </m:ctrlPr>
                      </m:sSupPr>
                      <m:e>
                        <m:sSub>
                          <m:sSubPr>
                            <m:ctrlPr>
                              <a:rPr lang="en-US" sz="2400" b="1" i="1">
                                <a:latin typeface="Cambria Math" panose="02040503050406030204" pitchFamily="18" charset="0"/>
                              </a:rPr>
                            </m:ctrlPr>
                          </m:sSubPr>
                          <m:e>
                            <m:r>
                              <a:rPr lang="es-CL" sz="2400" b="1" i="1" smtClean="0">
                                <a:latin typeface="Cambria Math" panose="02040503050406030204" pitchFamily="18" charset="0"/>
                              </a:rPr>
                              <m:t>𝑮</m:t>
                            </m:r>
                          </m:e>
                          <m:sub>
                            <m:r>
                              <a:rPr lang="en-US" sz="2400" b="1" i="1">
                                <a:latin typeface="Cambria Math" panose="02040503050406030204" pitchFamily="18" charset="0"/>
                              </a:rPr>
                              <m:t>𝒊</m:t>
                            </m:r>
                          </m:sub>
                        </m:sSub>
                      </m:e>
                      <m:sup>
                        <m:box>
                          <m:boxPr>
                            <m:ctrlPr>
                              <a:rPr lang="en-US" sz="2400" b="1" i="1">
                                <a:latin typeface="Cambria Math" panose="02040503050406030204" pitchFamily="18" charset="0"/>
                              </a:rPr>
                            </m:ctrlPr>
                          </m:boxPr>
                          <m:e>
                            <m:r>
                              <a:rPr lang="es-CL" sz="2400" b="1" i="1">
                                <a:latin typeface="Cambria Math" panose="02040503050406030204" pitchFamily="18" charset="0"/>
                              </a:rPr>
                              <m:t>𝟏</m:t>
                            </m:r>
                            <m:r>
                              <a:rPr lang="es-CL" sz="2400" b="1" i="1">
                                <a:latin typeface="Cambria Math" panose="02040503050406030204" pitchFamily="18" charset="0"/>
                              </a:rPr>
                              <m:t>/</m:t>
                            </m:r>
                            <m:r>
                              <a:rPr lang="es-CL" sz="2400" b="1" i="1">
                                <a:latin typeface="Cambria Math" panose="02040503050406030204" pitchFamily="18" charset="0"/>
                                <a:ea typeface="Cambria Math" panose="02040503050406030204" pitchFamily="18" charset="0"/>
                              </a:rPr>
                              <m:t>𝝆</m:t>
                            </m:r>
                          </m:e>
                        </m:box>
                      </m:sup>
                    </m:sSup>
                  </m:oMath>
                </a14:m>
                <a:endParaRPr lang="en-US" sz="2400" b="1" dirty="0">
                  <a:latin typeface="Libre Franklin" pitchFamily="2" charset="77"/>
                </a:endParaRPr>
              </a:p>
              <a:p>
                <a:pPr marL="457200" indent="-457200">
                  <a:buFont typeface="Arial" panose="020B0604020202020204" pitchFamily="34" charset="0"/>
                  <a:buChar char="•"/>
                </a:pPr>
                <a:endParaRPr lang="en-US" sz="2400" b="1" dirty="0">
                  <a:latin typeface="Libre Franklin" pitchFamily="2" charset="77"/>
                </a:endParaRPr>
              </a:p>
              <a:p>
                <a:pPr marL="457200" indent="-457200">
                  <a:buFont typeface="Arial" panose="020B0604020202020204" pitchFamily="34" charset="0"/>
                  <a:buChar char="•"/>
                </a:pPr>
                <a:r>
                  <a:rPr lang="en-US" sz="2400" b="1" dirty="0">
                    <a:latin typeface="Libre Franklin" pitchFamily="2" charset="77"/>
                  </a:rPr>
                  <a:t>Pre-PERT: </a:t>
                </a:r>
                <a14:m>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𝒌</m:t>
                        </m:r>
                      </m:e>
                      <m:sub>
                        <m:r>
                          <a:rPr lang="es-CL" sz="2400" b="1" i="1" smtClean="0">
                            <a:latin typeface="Cambria Math" panose="02040503050406030204" pitchFamily="18" charset="0"/>
                          </a:rPr>
                          <m:t>𝒇</m:t>
                        </m:r>
                      </m:sub>
                    </m:sSub>
                    <m:r>
                      <a:rPr lang="es-CL" sz="2400" b="1" i="1" smtClean="0">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𝒌</m:t>
                        </m:r>
                      </m:e>
                      <m:sub>
                        <m:r>
                          <a:rPr lang="es-CL" sz="2400" b="1" i="1" smtClean="0">
                            <a:latin typeface="Cambria Math" panose="02040503050406030204" pitchFamily="18" charset="0"/>
                          </a:rPr>
                          <m:t>𝒖</m:t>
                        </m:r>
                      </m:sub>
                    </m:sSub>
                  </m:oMath>
                </a14:m>
                <a:r>
                  <a:rPr lang="en-US" sz="2400" dirty="0">
                    <a:latin typeface="Libre Franklin" pitchFamily="2" charset="77"/>
                  </a:rPr>
                  <a:t> . Wages initially equal across industries.</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sz="2400" b="1" dirty="0">
                    <a:latin typeface="Libre Franklin" pitchFamily="2" charset="77"/>
                  </a:rPr>
                  <a:t>Post-PERT: </a:t>
                </a:r>
                <a14:m>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rPr>
                          <m:t>𝒌</m:t>
                        </m:r>
                      </m:e>
                      <m:sub>
                        <m:r>
                          <a:rPr lang="es-CL" sz="2400" b="1" i="1" smtClean="0">
                            <a:latin typeface="Cambria Math" panose="02040503050406030204" pitchFamily="18" charset="0"/>
                          </a:rPr>
                          <m:t>𝒇</m:t>
                        </m:r>
                      </m:sub>
                    </m:sSub>
                    <m:r>
                      <a:rPr lang="es-CL" sz="2400" b="1" i="1" smtClean="0">
                        <a:latin typeface="Cambria Math" panose="02040503050406030204" pitchFamily="18" charset="0"/>
                      </a:rPr>
                      <m:t>&gt;</m:t>
                    </m:r>
                    <m:sSub>
                      <m:sSubPr>
                        <m:ctrlPr>
                          <a:rPr lang="en-US" sz="2400" b="1" i="1">
                            <a:latin typeface="Cambria Math" panose="02040503050406030204" pitchFamily="18" charset="0"/>
                          </a:rPr>
                        </m:ctrlPr>
                      </m:sSubPr>
                      <m:e>
                        <m:r>
                          <a:rPr lang="en-US" sz="2400" b="1" i="1">
                            <a:latin typeface="Cambria Math" panose="02040503050406030204" pitchFamily="18" charset="0"/>
                          </a:rPr>
                          <m:t>𝒌</m:t>
                        </m:r>
                      </m:e>
                      <m:sub>
                        <m:r>
                          <a:rPr lang="es-CL" sz="2400" b="1" i="1" smtClean="0">
                            <a:latin typeface="Cambria Math" panose="02040503050406030204" pitchFamily="18" charset="0"/>
                          </a:rPr>
                          <m:t>𝒖</m:t>
                        </m:r>
                      </m:sub>
                    </m:sSub>
                    <m:r>
                      <a:rPr lang="es-CL" sz="2400" b="1" i="1" smtClean="0">
                        <a:latin typeface="Cambria Math" panose="02040503050406030204" pitchFamily="18" charset="0"/>
                      </a:rPr>
                      <m:t> </m:t>
                    </m:r>
                  </m:oMath>
                </a14:m>
                <a:r>
                  <a:rPr lang="en-US" sz="2400" dirty="0">
                    <a:latin typeface="Libre Franklin" pitchFamily="2" charset="77"/>
                  </a:rPr>
                  <a:t>. Wage differentials due to cost of retraining/moving.</a:t>
                </a:r>
              </a:p>
              <a:p>
                <a:pPr marL="457200" indent="-457200">
                  <a:buFont typeface="Arial" panose="020B0604020202020204" pitchFamily="34" charset="0"/>
                  <a:buChar char="•"/>
                </a:pPr>
                <a:endParaRPr lang="en-US" sz="2400" dirty="0">
                  <a:latin typeface="Libre Franklin" pitchFamily="2" charset="77"/>
                </a:endParaRPr>
              </a:p>
            </p:txBody>
          </p:sp>
        </mc:Choice>
        <mc:Fallback xmlns="">
          <p:sp>
            <p:nvSpPr>
              <p:cNvPr id="4" name="TextBox 3">
                <a:extLst>
                  <a:ext uri="{FF2B5EF4-FFF2-40B4-BE49-F238E27FC236}">
                    <a16:creationId xmlns:a16="http://schemas.microsoft.com/office/drawing/2014/main" id="{CB813B01-6382-8CDD-7AEA-D874CC3AB81B}"/>
                  </a:ext>
                </a:extLst>
              </p:cNvPr>
              <p:cNvSpPr txBox="1">
                <a:spLocks noRot="1" noChangeAspect="1" noMove="1" noResize="1" noEditPoints="1" noAdjustHandles="1" noChangeArrowheads="1" noChangeShapeType="1" noTextEdit="1"/>
              </p:cNvSpPr>
              <p:nvPr/>
            </p:nvSpPr>
            <p:spPr>
              <a:xfrm>
                <a:off x="825689" y="976351"/>
                <a:ext cx="11179833" cy="5798126"/>
              </a:xfrm>
              <a:prstGeom prst="rect">
                <a:avLst/>
              </a:prstGeom>
              <a:blipFill>
                <a:blip r:embed="rId2"/>
                <a:stretch>
                  <a:fillRect l="-70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084C516-CB03-28EA-5FFB-26648A33F579}"/>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CES Production Model</a:t>
            </a:r>
          </a:p>
        </p:txBody>
      </p:sp>
    </p:spTree>
    <p:extLst>
      <p:ext uri="{BB962C8B-B14F-4D97-AF65-F5344CB8AC3E}">
        <p14:creationId xmlns:p14="http://schemas.microsoft.com/office/powerpoint/2010/main" val="3291584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7BEBE-8036-C3FF-DE6B-BDF8FB44FA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8FCE3-416F-DABD-DB9E-C99C05B6D5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32" name="Google Shape;459;p34">
            <a:extLst>
              <a:ext uri="{FF2B5EF4-FFF2-40B4-BE49-F238E27FC236}">
                <a16:creationId xmlns:a16="http://schemas.microsoft.com/office/drawing/2014/main" id="{87052624-C2E7-738D-B329-8CE1EDBD0636}"/>
              </a:ext>
            </a:extLst>
          </p:cNvPr>
          <p:cNvSpPr txBox="1">
            <a:spLocks/>
          </p:cNvSpPr>
          <p:nvPr/>
        </p:nvSpPr>
        <p:spPr>
          <a:xfrm>
            <a:off x="639212" y="288647"/>
            <a:ext cx="11552788" cy="970559"/>
          </a:xfrm>
          <a:prstGeom prst="rect">
            <a:avLst/>
          </a:prstGeom>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a:latin typeface="Libre Franklin" pitchFamily="2" charset="77"/>
              </a:rPr>
              <a:t>Wages and Factor Movement After PERT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975C434-6FB5-490A-3C36-E8BE22E131C8}"/>
                  </a:ext>
                </a:extLst>
              </p:cNvPr>
              <p:cNvSpPr txBox="1"/>
              <p:nvPr/>
            </p:nvSpPr>
            <p:spPr>
              <a:xfrm>
                <a:off x="825689" y="1536591"/>
                <a:ext cx="11179833" cy="490429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Libre Franklin" pitchFamily="2" charset="77"/>
                  </a:rPr>
                  <a:t>When productivity rises in the favored sector, </a:t>
                </a:r>
                <a:r>
                  <a:rPr lang="en-US" sz="2400" b="1" dirty="0">
                    <a:latin typeface="Libre Franklin" pitchFamily="2" charset="77"/>
                  </a:rPr>
                  <a:t>reallocation is profitable only for factors with sufficient mobility (</a:t>
                </a:r>
                <a14:m>
                  <m:oMath xmlns:m="http://schemas.openxmlformats.org/officeDocument/2006/math">
                    <m:r>
                      <a:rPr lang="en-US" sz="2400" b="1" i="1" smtClean="0">
                        <a:latin typeface="Cambria Math" panose="02040503050406030204" pitchFamily="18" charset="0"/>
                        <a:ea typeface="Cambria Math" panose="02040503050406030204" pitchFamily="18" charset="0"/>
                      </a:rPr>
                      <m:t>𝝉</m:t>
                    </m:r>
                    <m:r>
                      <a:rPr lang="en-US" sz="2400" b="1" i="1" smtClean="0">
                        <a:latin typeface="Cambria Math" panose="02040503050406030204" pitchFamily="18" charset="0"/>
                        <a:ea typeface="Cambria Math" panose="02040503050406030204" pitchFamily="18" charset="0"/>
                      </a:rPr>
                      <m:t> </m:t>
                    </m:r>
                  </m:oMath>
                </a14:m>
                <a:r>
                  <a:rPr lang="el-GR" sz="2400" b="1" dirty="0">
                    <a:latin typeface="Libre Franklin" pitchFamily="2" charset="77"/>
                  </a:rPr>
                  <a:t>≥ </a:t>
                </a:r>
                <a14:m>
                  <m:oMath xmlns:m="http://schemas.openxmlformats.org/officeDocument/2006/math">
                    <m:sSub>
                      <m:sSubPr>
                        <m:ctrlPr>
                          <a:rPr lang="el-GR" sz="2400" b="1" i="1" dirty="0" smtClean="0">
                            <a:latin typeface="Cambria Math" panose="02040503050406030204" pitchFamily="18" charset="0"/>
                          </a:rPr>
                        </m:ctrlPr>
                      </m:sSubPr>
                      <m:e>
                        <m:r>
                          <a:rPr lang="el-GR" sz="2400" b="1" i="1" dirty="0" smtClean="0">
                            <a:latin typeface="Cambria Math" panose="02040503050406030204" pitchFamily="18" charset="0"/>
                          </a:rPr>
                          <m:t>𝝉</m:t>
                        </m:r>
                      </m:e>
                      <m:sub>
                        <m:r>
                          <a:rPr lang="en-US" sz="2400" b="1" i="1" dirty="0" smtClean="0">
                            <a:latin typeface="Cambria Math" panose="02040503050406030204" pitchFamily="18" charset="0"/>
                          </a:rPr>
                          <m:t>𝒄</m:t>
                        </m:r>
                      </m:sub>
                    </m:sSub>
                  </m:oMath>
                </a14:m>
                <a:r>
                  <a:rPr lang="en-US" sz="2400" b="1" dirty="0">
                    <a:latin typeface="Libre Franklin" pitchFamily="2" charset="77"/>
                  </a:rPr>
                  <a:t>)</a:t>
                </a:r>
                <a:r>
                  <a:rPr lang="en-US" sz="2400" dirty="0">
                    <a:latin typeface="Libre Franklin" pitchFamily="2" charset="77"/>
                  </a:rPr>
                  <a:t>.</a:t>
                </a:r>
              </a:p>
              <a:p>
                <a:pPr marL="457200" indent="-457200">
                  <a:buFont typeface="Arial" panose="020B0604020202020204" pitchFamily="34" charset="0"/>
                  <a:buChar char="•"/>
                </a:pPr>
                <a:endParaRPr lang="en-US" sz="2400" dirty="0">
                  <a:latin typeface="Libre Franklin" pitchFamily="2" charset="77"/>
                </a:endParaRPr>
              </a:p>
              <a:p>
                <a:pPr marL="457200" indent="-457200">
                  <a:buFont typeface="Arial" panose="020B0604020202020204" pitchFamily="34" charset="0"/>
                  <a:buChar char="•"/>
                </a:pPr>
                <a:r>
                  <a:rPr lang="en-US" sz="2400" b="1" dirty="0">
                    <a:latin typeface="Libre Franklin" pitchFamily="2" charset="77"/>
                  </a:rPr>
                  <a:t>Factors will move</a:t>
                </a:r>
                <a:r>
                  <a:rPr lang="en-US" sz="2400" dirty="0">
                    <a:latin typeface="Libre Franklin" pitchFamily="2" charset="77"/>
                  </a:rPr>
                  <a:t> if the costs are not too high:  </a:t>
                </a:r>
                <a14:m>
                  <m:oMath xmlns:m="http://schemas.openxmlformats.org/officeDocument/2006/math">
                    <m:sSub>
                      <m:sSubPr>
                        <m:ctrlPr>
                          <a:rPr lang="en-US" sz="2400" b="1" i="1" smtClean="0">
                            <a:latin typeface="Cambria Math" panose="02040503050406030204" pitchFamily="18" charset="0"/>
                          </a:rPr>
                        </m:ctrlPr>
                      </m:sSubPr>
                      <m:e>
                        <m:r>
                          <a:rPr lang="es-CL" sz="2400" b="1">
                            <a:latin typeface="Cambria Math" panose="02040503050406030204" pitchFamily="18" charset="0"/>
                          </a:rPr>
                          <m:t>𝒙</m:t>
                        </m:r>
                      </m:e>
                      <m:sub>
                        <m:r>
                          <a:rPr lang="es-CL" sz="2400" b="1">
                            <a:latin typeface="Cambria Math" panose="02040503050406030204" pitchFamily="18" charset="0"/>
                          </a:rPr>
                          <m:t>𝒇</m:t>
                        </m:r>
                        <m:r>
                          <a:rPr lang="es-CL" sz="2400" b="1">
                            <a:latin typeface="Cambria Math" panose="02040503050406030204" pitchFamily="18" charset="0"/>
                          </a:rPr>
                          <m:t>𝝐</m:t>
                        </m:r>
                      </m:sub>
                    </m:sSub>
                    <m:r>
                      <a:rPr lang="es-CL"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rPr>
                        </m:ctrlPr>
                      </m:sSubPr>
                      <m:e>
                        <m:r>
                          <a:rPr lang="es-CL" sz="2400" b="1">
                            <a:latin typeface="Cambria Math" panose="02040503050406030204" pitchFamily="18" charset="0"/>
                          </a:rPr>
                          <m:t>𝒙</m:t>
                        </m:r>
                      </m:e>
                      <m:sub>
                        <m:r>
                          <a:rPr lang="es-CL" sz="2400" b="1">
                            <a:latin typeface="Cambria Math" panose="02040503050406030204" pitchFamily="18" charset="0"/>
                          </a:rPr>
                          <m:t>𝒖</m:t>
                        </m:r>
                        <m:r>
                          <a:rPr lang="es-CL" sz="2400" b="1">
                            <a:latin typeface="Cambria Math" panose="02040503050406030204" pitchFamily="18" charset="0"/>
                          </a:rPr>
                          <m:t>𝝐</m:t>
                        </m:r>
                      </m:sub>
                    </m:sSub>
                  </m:oMath>
                </a14:m>
                <a:endParaRPr lang="en-US" sz="2400" dirty="0">
                  <a:latin typeface="Libre Franklin" pitchFamily="2" charset="77"/>
                </a:endParaRPr>
              </a:p>
              <a:p>
                <a:pPr marL="285750" indent="-285750">
                  <a:buFont typeface="Arial" panose="020B0604020202020204" pitchFamily="34" charset="0"/>
                  <a:buChar char="•"/>
                </a:pPr>
                <a:endParaRPr lang="en-US" sz="2400" dirty="0">
                  <a:latin typeface="Libre Franklin" pitchFamily="2" charset="77"/>
                </a:endParaRPr>
              </a:p>
              <a:p>
                <a:pPr marL="285750" indent="-285750">
                  <a:buFont typeface="Arial" panose="020B0604020202020204" pitchFamily="34" charset="0"/>
                  <a:buChar char="•"/>
                </a:pPr>
                <a:r>
                  <a:rPr lang="en-US" sz="2400" dirty="0">
                    <a:latin typeface="Libre Franklin" pitchFamily="2" charset="77"/>
                  </a:rPr>
                  <a:t>The </a:t>
                </a:r>
                <a:r>
                  <a:rPr lang="en-US" sz="2400" b="1" dirty="0">
                    <a:latin typeface="Libre Franklin" pitchFamily="2" charset="77"/>
                  </a:rPr>
                  <a:t>threshold mobility </a:t>
                </a:r>
                <a14:m>
                  <m:oMath xmlns:m="http://schemas.openxmlformats.org/officeDocument/2006/math">
                    <m:sSub>
                      <m:sSubPr>
                        <m:ctrlPr>
                          <a:rPr lang="el-GR" sz="2400" i="1" dirty="0" smtClean="0">
                            <a:latin typeface="Cambria Math" panose="02040503050406030204" pitchFamily="18" charset="0"/>
                          </a:rPr>
                        </m:ctrlPr>
                      </m:sSubPr>
                      <m:e>
                        <m:r>
                          <a:rPr lang="el-GR" sz="2400" i="1" dirty="0" smtClean="0">
                            <a:latin typeface="Cambria Math" panose="02040503050406030204" pitchFamily="18" charset="0"/>
                          </a:rPr>
                          <m:t>𝜏</m:t>
                        </m:r>
                      </m:e>
                      <m:sub>
                        <m:r>
                          <a:rPr lang="en-US" sz="2400" i="1" dirty="0" smtClean="0">
                            <a:latin typeface="Cambria Math" panose="02040503050406030204" pitchFamily="18" charset="0"/>
                          </a:rPr>
                          <m:t>𝑐</m:t>
                        </m:r>
                      </m:sub>
                    </m:sSub>
                  </m:oMath>
                </a14:m>
                <a:r>
                  <a:rPr lang="en-US" sz="2400" dirty="0">
                    <a:latin typeface="Libre Franklin" pitchFamily="2" charset="77"/>
                  </a:rPr>
                  <a:t> depends on:</a:t>
                </a:r>
              </a:p>
              <a:p>
                <a:pPr marL="742950" lvl="1" indent="-285750">
                  <a:buFont typeface="Arial" panose="020B0604020202020204" pitchFamily="34" charset="0"/>
                  <a:buChar char="•"/>
                </a:pPr>
                <a:r>
                  <a:rPr lang="en-US" sz="2400" dirty="0">
                    <a:latin typeface="Libre Franklin" pitchFamily="2" charset="77"/>
                  </a:rPr>
                  <a:t>The productivity gap: </a:t>
                </a:r>
                <a14:m>
                  <m:oMath xmlns:m="http://schemas.openxmlformats.org/officeDocument/2006/math">
                    <m:r>
                      <a:rPr lang="el-GR" sz="2400" i="1" dirty="0" smtClean="0">
                        <a:latin typeface="Cambria Math" panose="02040503050406030204" pitchFamily="18" charset="0"/>
                      </a:rPr>
                      <m:t>𝛾</m:t>
                    </m:r>
                    <m:r>
                      <a:rPr lang="el-GR" sz="2400" i="1" dirty="0" smtClean="0">
                        <a:latin typeface="Cambria Math" panose="02040503050406030204" pitchFamily="18" charset="0"/>
                      </a:rPr>
                      <m:t> =</m:t>
                    </m:r>
                    <m:sSub>
                      <m:sSubPr>
                        <m:ctrlPr>
                          <a:rPr lang="en-US" sz="2400" i="1" dirty="0">
                            <a:latin typeface="Cambria Math" panose="02040503050406030204" pitchFamily="18" charset="0"/>
                          </a:rPr>
                        </m:ctrlPr>
                      </m:sSubPr>
                      <m:e>
                        <m:r>
                          <a:rPr lang="en-US" sz="2400" i="1" dirty="0" err="1">
                            <a:latin typeface="Cambria Math" panose="02040503050406030204" pitchFamily="18" charset="0"/>
                          </a:rPr>
                          <m:t>𝑘</m:t>
                        </m:r>
                      </m:e>
                      <m:sub>
                        <m:r>
                          <a:rPr lang="en-US" sz="2400" i="1" dirty="0" err="1">
                            <a:latin typeface="Cambria Math" panose="02040503050406030204" pitchFamily="18" charset="0"/>
                          </a:rPr>
                          <m:t>𝑓</m:t>
                        </m:r>
                      </m:sub>
                    </m:sSub>
                    <m:r>
                      <a:rPr lang="en-US" sz="2400" b="0" i="1" dirty="0" smtClean="0">
                        <a:latin typeface="Cambria Math" panose="02040503050406030204" pitchFamily="18" charset="0"/>
                      </a:rPr>
                      <m:t>/</m:t>
                    </m:r>
                    <m:sSub>
                      <m:sSubPr>
                        <m:ctrlPr>
                          <a:rPr lang="en-US" sz="2400" i="1" dirty="0">
                            <a:latin typeface="Cambria Math" panose="02040503050406030204" pitchFamily="18" charset="0"/>
                          </a:rPr>
                        </m:ctrlPr>
                      </m:sSubPr>
                      <m:e>
                        <m:r>
                          <a:rPr lang="en-US" sz="2400" i="1" dirty="0" err="1">
                            <a:latin typeface="Cambria Math" panose="02040503050406030204" pitchFamily="18" charset="0"/>
                          </a:rPr>
                          <m:t>𝑘</m:t>
                        </m:r>
                      </m:e>
                      <m:sub>
                        <m:r>
                          <a:rPr lang="en-US" sz="2400" b="0" i="1" dirty="0" smtClean="0">
                            <a:latin typeface="Cambria Math" panose="02040503050406030204" pitchFamily="18" charset="0"/>
                          </a:rPr>
                          <m:t>𝑢</m:t>
                        </m:r>
                      </m:sub>
                    </m:sSub>
                  </m:oMath>
                </a14:m>
                <a:r>
                  <a:rPr lang="en-US" sz="2400" dirty="0">
                    <a:latin typeface="Libre Franklin" pitchFamily="2" charset="77"/>
                  </a:rPr>
                  <a:t> </a:t>
                </a:r>
              </a:p>
              <a:p>
                <a:pPr marL="742950" lvl="1" indent="-285750">
                  <a:buFont typeface="Arial" panose="020B0604020202020204" pitchFamily="34" charset="0"/>
                  <a:buChar char="•"/>
                </a:pPr>
                <a:r>
                  <a:rPr lang="en-US" sz="2400" dirty="0">
                    <a:latin typeface="Libre Franklin" pitchFamily="2" charset="77"/>
                  </a:rPr>
                  <a:t>The relative efficiency gain from reallocations:  </a:t>
                </a:r>
                <a14:m>
                  <m:oMath xmlns:m="http://schemas.openxmlformats.org/officeDocument/2006/math">
                    <m:r>
                      <a:rPr lang="en-US" sz="2400" i="1" dirty="0" smtClean="0">
                        <a:latin typeface="Cambria Math" panose="02040503050406030204" pitchFamily="18" charset="0"/>
                      </a:rPr>
                      <m:t>𝑅</m:t>
                    </m:r>
                    <m:r>
                      <a:rPr lang="en-US" sz="2400" i="1" dirty="0" smtClean="0">
                        <a:latin typeface="Cambria Math" panose="02040503050406030204" pitchFamily="18" charset="0"/>
                      </a:rPr>
                      <m:t> =</m:t>
                    </m:r>
                    <m:sSup>
                      <m:sSupPr>
                        <m:ctrlPr>
                          <a:rPr lang="en-US" sz="2400" i="1" dirty="0" smtClean="0">
                            <a:latin typeface="Cambria Math" panose="02040503050406030204" pitchFamily="18" charset="0"/>
                          </a:rPr>
                        </m:ctrlPr>
                      </m:sSupPr>
                      <m:e>
                        <m:d>
                          <m:dPr>
                            <m:ctrlPr>
                              <a:rPr lang="en-US" sz="2400" i="1" dirty="0">
                                <a:latin typeface="Cambria Math" panose="02040503050406030204" pitchFamily="18" charset="0"/>
                              </a:rPr>
                            </m:ctrlPr>
                          </m:dPr>
                          <m:e>
                            <m:f>
                              <m:fPr>
                                <m:ctrlPr>
                                  <a:rPr lang="en-US" sz="2400" i="1" dirty="0">
                                    <a:latin typeface="Cambria Math" panose="02040503050406030204" pitchFamily="18" charset="0"/>
                                  </a:rPr>
                                </m:ctrlPr>
                              </m:fPr>
                              <m:num>
                                <m:sSub>
                                  <m:sSubPr>
                                    <m:ctrlPr>
                                      <a:rPr lang="en-US" sz="2400" i="1" dirty="0">
                                        <a:latin typeface="Cambria Math" panose="02040503050406030204" pitchFamily="18" charset="0"/>
                                      </a:rPr>
                                    </m:ctrlPr>
                                  </m:sSubPr>
                                  <m:e>
                                    <m:r>
                                      <a:rPr lang="es-CL" sz="2400" i="1" dirty="0">
                                        <a:latin typeface="Cambria Math" panose="02040503050406030204" pitchFamily="18" charset="0"/>
                                      </a:rPr>
                                      <m:t>𝐺</m:t>
                                    </m:r>
                                  </m:e>
                                  <m:sub>
                                    <m:r>
                                      <a:rPr lang="es-CL" sz="2400" i="1" dirty="0">
                                        <a:latin typeface="Cambria Math" panose="02040503050406030204" pitchFamily="18" charset="0"/>
                                      </a:rPr>
                                      <m:t>𝑓</m:t>
                                    </m:r>
                                  </m:sub>
                                </m:sSub>
                              </m:num>
                              <m:den>
                                <m:sSub>
                                  <m:sSubPr>
                                    <m:ctrlPr>
                                      <a:rPr lang="en-US" sz="2400" i="1" dirty="0">
                                        <a:latin typeface="Cambria Math" panose="02040503050406030204" pitchFamily="18" charset="0"/>
                                      </a:rPr>
                                    </m:ctrlPr>
                                  </m:sSubPr>
                                  <m:e>
                                    <m:r>
                                      <a:rPr lang="es-CL" sz="2400" i="1" dirty="0">
                                        <a:latin typeface="Cambria Math" panose="02040503050406030204" pitchFamily="18" charset="0"/>
                                      </a:rPr>
                                      <m:t>𝐺</m:t>
                                    </m:r>
                                  </m:e>
                                  <m:sub>
                                    <m:r>
                                      <a:rPr lang="es-CL" sz="2400" i="1" dirty="0">
                                        <a:latin typeface="Cambria Math" panose="02040503050406030204" pitchFamily="18" charset="0"/>
                                      </a:rPr>
                                      <m:t>𝑢</m:t>
                                    </m:r>
                                  </m:sub>
                                </m:sSub>
                              </m:den>
                            </m:f>
                          </m:e>
                        </m:d>
                      </m:e>
                      <m:sup>
                        <m:r>
                          <a:rPr lang="es-CL" sz="2400" b="0" i="1" dirty="0" smtClean="0">
                            <a:latin typeface="Cambria Math" panose="02040503050406030204" pitchFamily="18" charset="0"/>
                          </a:rPr>
                          <m:t>1/</m:t>
                        </m:r>
                        <m:r>
                          <a:rPr lang="es-CL" sz="2400" b="0" i="1" dirty="0" smtClean="0">
                            <a:latin typeface="Cambria Math" panose="02040503050406030204" pitchFamily="18" charset="0"/>
                            <a:ea typeface="Cambria Math" panose="02040503050406030204" pitchFamily="18" charset="0"/>
                          </a:rPr>
                          <m:t>𝜌</m:t>
                        </m:r>
                      </m:sup>
                    </m:sSup>
                  </m:oMath>
                </a14:m>
                <a:endParaRPr lang="en-US" sz="2400" dirty="0">
                  <a:latin typeface="Libre Franklin" pitchFamily="2" charset="77"/>
                </a:endParaRPr>
              </a:p>
              <a:p>
                <a:pPr marL="285750" indent="-285750">
                  <a:buFont typeface="Arial" panose="020B0604020202020204" pitchFamily="34" charset="0"/>
                  <a:buChar char="•"/>
                </a:pPr>
                <a:endParaRPr lang="en-US" sz="2400" b="1" dirty="0">
                  <a:latin typeface="Libre Franklin" pitchFamily="2" charset="77"/>
                </a:endParaRPr>
              </a:p>
              <a:p>
                <a:pPr marL="285750" indent="-285750">
                  <a:buFont typeface="Arial" panose="020B0604020202020204" pitchFamily="34" charset="0"/>
                  <a:buChar char="•"/>
                </a:pPr>
                <a:r>
                  <a:rPr lang="en-US" sz="2400" b="1" dirty="0">
                    <a:latin typeface="Libre Franklin" pitchFamily="2" charset="77"/>
                  </a:rPr>
                  <a:t>Greater imbalance of productivity gain expands the set of mobile factors</a:t>
                </a:r>
                <a:r>
                  <a:rPr lang="en-US" sz="2400" dirty="0">
                    <a:latin typeface="Libre Franklin" pitchFamily="2" charset="77"/>
                  </a:rPr>
                  <a:t> that benefit from switching industries.</a:t>
                </a:r>
                <a:endParaRPr lang="en-US" sz="2400" b="1" dirty="0">
                  <a:latin typeface="Libre Franklin" pitchFamily="2" charset="77"/>
                </a:endParaRPr>
              </a:p>
              <a:p>
                <a:endParaRPr lang="en-US" sz="2400" dirty="0">
                  <a:latin typeface="Libre Franklin" pitchFamily="2" charset="77"/>
                </a:endParaRPr>
              </a:p>
            </p:txBody>
          </p:sp>
        </mc:Choice>
        <mc:Fallback xmlns="">
          <p:sp>
            <p:nvSpPr>
              <p:cNvPr id="4" name="TextBox 3">
                <a:extLst>
                  <a:ext uri="{FF2B5EF4-FFF2-40B4-BE49-F238E27FC236}">
                    <a16:creationId xmlns:a16="http://schemas.microsoft.com/office/drawing/2014/main" id="{C975C434-6FB5-490A-3C36-E8BE22E131C8}"/>
                  </a:ext>
                </a:extLst>
              </p:cNvPr>
              <p:cNvSpPr txBox="1">
                <a:spLocks noRot="1" noChangeAspect="1" noMove="1" noResize="1" noEditPoints="1" noAdjustHandles="1" noChangeArrowheads="1" noChangeShapeType="1" noTextEdit="1"/>
              </p:cNvSpPr>
              <p:nvPr/>
            </p:nvSpPr>
            <p:spPr>
              <a:xfrm>
                <a:off x="825689" y="1536591"/>
                <a:ext cx="11179833" cy="4904291"/>
              </a:xfrm>
              <a:prstGeom prst="rect">
                <a:avLst/>
              </a:prstGeom>
              <a:blipFill>
                <a:blip r:embed="rId2"/>
                <a:stretch>
                  <a:fillRect l="-709" t="-994"/>
                </a:stretch>
              </a:blipFill>
            </p:spPr>
            <p:txBody>
              <a:bodyPr/>
              <a:lstStyle/>
              <a:p>
                <a:r>
                  <a:rPr lang="en-US">
                    <a:noFill/>
                  </a:rPr>
                  <a:t> </a:t>
                </a:r>
              </a:p>
            </p:txBody>
          </p:sp>
        </mc:Fallback>
      </mc:AlternateContent>
    </p:spTree>
    <p:extLst>
      <p:ext uri="{BB962C8B-B14F-4D97-AF65-F5344CB8AC3E}">
        <p14:creationId xmlns:p14="http://schemas.microsoft.com/office/powerpoint/2010/main" val="482558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F4762E-5E52-4BC9-B02E-BED36C07256B}"/>
              </a:ext>
            </a:extLst>
          </p:cNvPr>
          <p:cNvSpPr txBox="1"/>
          <p:nvPr/>
        </p:nvSpPr>
        <p:spPr>
          <a:xfrm>
            <a:off x="1111865" y="480522"/>
            <a:ext cx="3378200" cy="2308324"/>
          </a:xfrm>
          <a:prstGeom prst="rect">
            <a:avLst/>
          </a:prstGeom>
          <a:noFill/>
        </p:spPr>
        <p:txBody>
          <a:bodyPr wrap="square" rtlCol="0">
            <a:spAutoFit/>
          </a:bodyPr>
          <a:lstStyle/>
          <a:p>
            <a:pPr algn="ctr"/>
            <a:r>
              <a:rPr lang="en-US" sz="2400" b="1" dirty="0">
                <a:effectLst/>
                <a:latin typeface="Libre Franklin" pitchFamily="2" charset="77"/>
                <a:ea typeface="Times New Roman" panose="02020603050405020304" pitchFamily="18" charset="0"/>
                <a:cs typeface="Times New Roman" panose="02020603050405020304" pitchFamily="18" charset="0"/>
              </a:rPr>
              <a:t>The relationship between wages and mobility levels in two industries following the introduction of an unbalanced PERT</a:t>
            </a:r>
            <a:endParaRPr lang="es-CL" sz="2400" b="1" dirty="0">
              <a:latin typeface="Libre Franklin" pitchFamily="2" charset="77"/>
            </a:endParaRPr>
          </a:p>
        </p:txBody>
      </p:sp>
      <p:sp>
        <p:nvSpPr>
          <p:cNvPr id="6" name="CuadroTexto 5">
            <a:extLst>
              <a:ext uri="{FF2B5EF4-FFF2-40B4-BE49-F238E27FC236}">
                <a16:creationId xmlns:a16="http://schemas.microsoft.com/office/drawing/2014/main" id="{8C905467-7C66-441D-BCA8-1332EFA535A5}"/>
              </a:ext>
            </a:extLst>
          </p:cNvPr>
          <p:cNvSpPr txBox="1"/>
          <p:nvPr/>
        </p:nvSpPr>
        <p:spPr>
          <a:xfrm>
            <a:off x="765649" y="3139884"/>
            <a:ext cx="4070633"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Libre Franklin" pitchFamily="2" charset="77"/>
              </a:rPr>
              <a:t>The balanced portfolio at any level of mobility always wins with the PERT.</a:t>
            </a:r>
          </a:p>
          <a:p>
            <a:pPr marL="285750" indent="-285750">
              <a:buFont typeface="Arial" panose="020B0604020202020204" pitchFamily="34" charset="0"/>
              <a:buChar char="•"/>
            </a:pPr>
            <a:endParaRPr lang="en-US" sz="1600" dirty="0">
              <a:latin typeface="Libre Franklin" pitchFamily="2" charset="77"/>
            </a:endParaRPr>
          </a:p>
          <a:p>
            <a:pPr marL="285750" indent="-285750">
              <a:buFont typeface="Arial" panose="020B0604020202020204" pitchFamily="34" charset="0"/>
              <a:buChar char="•"/>
            </a:pPr>
            <a:r>
              <a:rPr lang="en-US" sz="1600" dirty="0">
                <a:latin typeface="Libre Franklin" pitchFamily="2" charset="77"/>
              </a:rPr>
              <a:t>Higher elasticities of substitution produce greater gains for the most mobile assets.</a:t>
            </a:r>
          </a:p>
          <a:p>
            <a:pPr marL="285750" indent="-285750">
              <a:buFont typeface="Arial" panose="020B0604020202020204" pitchFamily="34" charset="0"/>
              <a:buChar char="•"/>
            </a:pPr>
            <a:endParaRPr lang="en-US" sz="1600" dirty="0">
              <a:latin typeface="Libre Franklin" pitchFamily="2" charset="77"/>
            </a:endParaRPr>
          </a:p>
          <a:p>
            <a:pPr marL="285750" indent="-285750">
              <a:buFont typeface="Arial" panose="020B0604020202020204" pitchFamily="34" charset="0"/>
              <a:buChar char="•"/>
            </a:pPr>
            <a:r>
              <a:rPr lang="en-US" sz="1600" dirty="0">
                <a:latin typeface="Libre Franklin" pitchFamily="2" charset="77"/>
              </a:rPr>
              <a:t>Note that after the initial shock of the “disruption,” forces emerge for new equilibrium where returns to human capital (imperfectly mobile) decrease in the favored industry as mobility increases, while the change in returns in the losing industry increase.</a:t>
            </a:r>
          </a:p>
        </p:txBody>
      </p:sp>
      <p:sp>
        <p:nvSpPr>
          <p:cNvPr id="7" name="Slide Number Placeholder 6">
            <a:extLst>
              <a:ext uri="{FF2B5EF4-FFF2-40B4-BE49-F238E27FC236}">
                <a16:creationId xmlns:a16="http://schemas.microsoft.com/office/drawing/2014/main" id="{631C4051-14EC-6E28-84FC-86C2ED1733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pic>
        <p:nvPicPr>
          <p:cNvPr id="11" name="Imagen 10">
            <a:extLst>
              <a:ext uri="{FF2B5EF4-FFF2-40B4-BE49-F238E27FC236}">
                <a16:creationId xmlns:a16="http://schemas.microsoft.com/office/drawing/2014/main" id="{E9BCCC6D-0FD9-4562-8CEF-BE2B6A1F82F0}"/>
              </a:ext>
            </a:extLst>
          </p:cNvPr>
          <p:cNvPicPr>
            <a:picLocks noChangeAspect="1"/>
          </p:cNvPicPr>
          <p:nvPr/>
        </p:nvPicPr>
        <p:blipFill>
          <a:blip r:embed="rId2"/>
          <a:stretch>
            <a:fillRect/>
          </a:stretch>
        </p:blipFill>
        <p:spPr>
          <a:xfrm>
            <a:off x="4904017" y="166565"/>
            <a:ext cx="7001844" cy="6391835"/>
          </a:xfrm>
          <a:prstGeom prst="rect">
            <a:avLst/>
          </a:prstGeom>
        </p:spPr>
      </p:pic>
      <p:sp>
        <p:nvSpPr>
          <p:cNvPr id="2" name="Rectangle 1">
            <a:extLst>
              <a:ext uri="{FF2B5EF4-FFF2-40B4-BE49-F238E27FC236}">
                <a16:creationId xmlns:a16="http://schemas.microsoft.com/office/drawing/2014/main" id="{56EA8A10-1CC7-6554-B7DC-5112ED712147}"/>
              </a:ext>
            </a:extLst>
          </p:cNvPr>
          <p:cNvSpPr/>
          <p:nvPr/>
        </p:nvSpPr>
        <p:spPr>
          <a:xfrm>
            <a:off x="7337146" y="5288890"/>
            <a:ext cx="383223" cy="2779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9EC92F4-DCBF-4EB3-E335-80853E2181D3}"/>
              </a:ext>
            </a:extLst>
          </p:cNvPr>
          <p:cNvSpPr/>
          <p:nvPr/>
        </p:nvSpPr>
        <p:spPr>
          <a:xfrm>
            <a:off x="8586826" y="5288890"/>
            <a:ext cx="498652" cy="2779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791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38480-A394-B3A0-6523-EB1E1E6CAAB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0FB20F-96E3-3D85-38C0-E917E651A0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latin typeface="Libre Franklin" pitchFamily="2" charset="77"/>
              </a:rPr>
              <a:t>28</a:t>
            </a:fld>
            <a:endParaRPr lang="en-US">
              <a:latin typeface="Libre Franklin" pitchFamily="2" charset="77"/>
            </a:endParaRPr>
          </a:p>
        </p:txBody>
      </p:sp>
      <p:sp>
        <p:nvSpPr>
          <p:cNvPr id="32" name="Google Shape;459;p34">
            <a:extLst>
              <a:ext uri="{FF2B5EF4-FFF2-40B4-BE49-F238E27FC236}">
                <a16:creationId xmlns:a16="http://schemas.microsoft.com/office/drawing/2014/main" id="{30F9196C-E023-52E2-DA78-8AA7E8AA7D20}"/>
              </a:ext>
            </a:extLst>
          </p:cNvPr>
          <p:cNvSpPr txBox="1">
            <a:spLocks/>
          </p:cNvSpPr>
          <p:nvPr/>
        </p:nvSpPr>
        <p:spPr>
          <a:xfrm>
            <a:off x="779307" y="156991"/>
            <a:ext cx="11552788" cy="970559"/>
          </a:xfrm>
          <a:prstGeom prst="rect">
            <a:avLst/>
          </a:prstGeom>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500" b="1" dirty="0">
                <a:latin typeface="Libre Franklin" pitchFamily="2" charset="77"/>
              </a:rPr>
              <a:t>Asset Portfolios, Equity, and Sources of Resistance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E342433-15EC-E685-7CE2-49525A62EC21}"/>
                  </a:ext>
                </a:extLst>
              </p:cNvPr>
              <p:cNvSpPr txBox="1"/>
              <p:nvPr/>
            </p:nvSpPr>
            <p:spPr>
              <a:xfrm>
                <a:off x="779306" y="965729"/>
                <a:ext cx="11412694" cy="5280485"/>
              </a:xfrm>
              <a:prstGeom prst="rect">
                <a:avLst/>
              </a:prstGeom>
              <a:noFill/>
            </p:spPr>
            <p:txBody>
              <a:bodyPr wrap="square" rtlCol="0">
                <a:spAutoFit/>
              </a:bodyPr>
              <a:lstStyle/>
              <a:p>
                <a:pPr marL="457200" indent="-457200">
                  <a:buFont typeface="Arial" panose="020B0604020202020204" pitchFamily="34" charset="0"/>
                  <a:buChar char="•"/>
                </a:pPr>
                <a:r>
                  <a:rPr lang="en-US" sz="2300" dirty="0">
                    <a:latin typeface="Libre Franklin" pitchFamily="2" charset="77"/>
                  </a:rPr>
                  <a:t>Wages in favored industry decline with higher mobility: </a:t>
                </a:r>
                <a14:m>
                  <m:oMath xmlns:m="http://schemas.openxmlformats.org/officeDocument/2006/math">
                    <m:f>
                      <m:fPr>
                        <m:ctrlPr>
                          <a:rPr lang="el-GR" sz="2300" i="1" dirty="0" smtClean="0">
                            <a:latin typeface="Cambria Math" panose="02040503050406030204" pitchFamily="18" charset="0"/>
                          </a:rPr>
                        </m:ctrlPr>
                      </m:fPr>
                      <m:num>
                        <m:sSub>
                          <m:sSubPr>
                            <m:ctrlPr>
                              <a:rPr lang="en-US" sz="2300" i="1" dirty="0">
                                <a:latin typeface="Cambria Math" panose="02040503050406030204" pitchFamily="18" charset="0"/>
                              </a:rPr>
                            </m:ctrlPr>
                          </m:sSubPr>
                          <m:e>
                            <m:r>
                              <a:rPr lang="en-US" sz="2300" b="0" i="1" dirty="0">
                                <a:latin typeface="Cambria Math" panose="02040503050406030204" pitchFamily="18" charset="0"/>
                              </a:rPr>
                              <m:t>𝑤</m:t>
                            </m:r>
                          </m:e>
                          <m:sub>
                            <m:r>
                              <a:rPr lang="en-US" sz="2300" b="0" i="1" dirty="0" smtClean="0">
                                <a:latin typeface="Cambria Math" panose="02040503050406030204" pitchFamily="18" charset="0"/>
                              </a:rPr>
                              <m:t>𝑓</m:t>
                            </m:r>
                            <m:r>
                              <a:rPr lang="en-US" sz="2300" b="0" i="1" dirty="0">
                                <a:latin typeface="Cambria Math" panose="02040503050406030204" pitchFamily="18" charset="0"/>
                                <a:ea typeface="Cambria Math" panose="02040503050406030204" pitchFamily="18" charset="0"/>
                              </a:rPr>
                              <m:t>𝜏</m:t>
                            </m:r>
                          </m:sub>
                        </m:sSub>
                      </m:num>
                      <m:den>
                        <m:sSub>
                          <m:sSubPr>
                            <m:ctrlPr>
                              <a:rPr lang="en-US" sz="2300" i="1" dirty="0">
                                <a:latin typeface="Cambria Math" panose="02040503050406030204" pitchFamily="18" charset="0"/>
                              </a:rPr>
                            </m:ctrlPr>
                          </m:sSubPr>
                          <m:e>
                            <m:r>
                              <a:rPr lang="en-US" sz="2300" b="0" i="1" dirty="0">
                                <a:latin typeface="Cambria Math" panose="02040503050406030204" pitchFamily="18" charset="0"/>
                              </a:rPr>
                              <m:t>𝑤</m:t>
                            </m:r>
                          </m:e>
                          <m:sub>
                            <m:r>
                              <a:rPr lang="en-US" sz="2300" b="0" i="1" dirty="0" smtClean="0">
                                <a:latin typeface="Cambria Math" panose="02040503050406030204" pitchFamily="18" charset="0"/>
                              </a:rPr>
                              <m:t>𝑓</m:t>
                            </m:r>
                            <m:r>
                              <a:rPr lang="en-US" sz="2300" b="0" i="1" dirty="0" smtClean="0">
                                <a:latin typeface="Cambria Math" panose="02040503050406030204" pitchFamily="18" charset="0"/>
                              </a:rPr>
                              <m:t>0</m:t>
                            </m:r>
                          </m:sub>
                        </m:sSub>
                      </m:den>
                    </m:f>
                    <m:r>
                      <a:rPr lang="en-US" sz="2300" b="0" i="1" dirty="0" smtClean="0">
                        <a:latin typeface="Cambria Math" panose="02040503050406030204" pitchFamily="18" charset="0"/>
                      </a:rPr>
                      <m:t> = </m:t>
                    </m:r>
                    <m:sSup>
                      <m:sSupPr>
                        <m:ctrlPr>
                          <a:rPr lang="el-GR" sz="2300" i="1" dirty="0" smtClean="0">
                            <a:latin typeface="Cambria Math" panose="02040503050406030204" pitchFamily="18" charset="0"/>
                          </a:rPr>
                        </m:ctrlPr>
                      </m:sSupPr>
                      <m:e>
                        <m:d>
                          <m:dPr>
                            <m:begChr m:val="["/>
                            <m:endChr m:val="]"/>
                            <m:ctrlPr>
                              <a:rPr lang="en-US" sz="2300" i="1" dirty="0" smtClean="0">
                                <a:latin typeface="Cambria Math" panose="02040503050406030204" pitchFamily="18" charset="0"/>
                              </a:rPr>
                            </m:ctrlPr>
                          </m:dPr>
                          <m:e>
                            <m:r>
                              <a:rPr lang="en-US" sz="2300" b="0" i="1" dirty="0" smtClean="0">
                                <a:latin typeface="Cambria Math" panose="02040503050406030204" pitchFamily="18" charset="0"/>
                              </a:rPr>
                              <m:t> ½</m:t>
                            </m:r>
                            <m:d>
                              <m:dPr>
                                <m:ctrlPr>
                                  <a:rPr lang="en-US" sz="2300" i="1" dirty="0" smtClean="0">
                                    <a:latin typeface="Cambria Math" panose="02040503050406030204" pitchFamily="18" charset="0"/>
                                  </a:rPr>
                                </m:ctrlPr>
                              </m:dPr>
                              <m:e>
                                <m:f>
                                  <m:fPr>
                                    <m:ctrlPr>
                                      <a:rPr lang="el-GR" sz="2300" i="1" dirty="0" smtClean="0">
                                        <a:latin typeface="Cambria Math" panose="02040503050406030204" pitchFamily="18" charset="0"/>
                                      </a:rPr>
                                    </m:ctrlPr>
                                  </m:fPr>
                                  <m:num>
                                    <m:sSubSup>
                                      <m:sSubSupPr>
                                        <m:ctrlPr>
                                          <a:rPr lang="el-GR" sz="2300" i="1" dirty="0" smtClean="0">
                                            <a:latin typeface="Cambria Math" panose="02040503050406030204" pitchFamily="18" charset="0"/>
                                          </a:rPr>
                                        </m:ctrlPr>
                                      </m:sSubSupPr>
                                      <m:e>
                                        <m:r>
                                          <a:rPr lang="el-GR" sz="2300" b="0" i="1" dirty="0" smtClean="0">
                                            <a:latin typeface="Cambria Math" panose="02040503050406030204" pitchFamily="18" charset="0"/>
                                          </a:rPr>
                                          <m:t>𝜏</m:t>
                                        </m:r>
                                      </m:e>
                                      <m:sub>
                                        <m:r>
                                          <a:rPr lang="en-US" sz="2300" b="0" i="1" dirty="0" smtClean="0">
                                            <a:latin typeface="Cambria Math" panose="02040503050406030204" pitchFamily="18" charset="0"/>
                                          </a:rPr>
                                          <m:t>𝑐</m:t>
                                        </m:r>
                                      </m:sub>
                                      <m:sup>
                                        <m:r>
                                          <a:rPr lang="el-GR" sz="2300" b="0" i="1" dirty="0" smtClean="0">
                                            <a:latin typeface="Cambria Math" panose="02040503050406030204" pitchFamily="18" charset="0"/>
                                          </a:rPr>
                                          <m:t>𝜎</m:t>
                                        </m:r>
                                      </m:sup>
                                    </m:sSubSup>
                                  </m:num>
                                  <m:den>
                                    <m:sSup>
                                      <m:sSupPr>
                                        <m:ctrlPr>
                                          <a:rPr lang="el-GR" sz="2300" i="1" dirty="0">
                                            <a:latin typeface="Cambria Math" panose="02040503050406030204" pitchFamily="18" charset="0"/>
                                          </a:rPr>
                                        </m:ctrlPr>
                                      </m:sSupPr>
                                      <m:e>
                                        <m:r>
                                          <a:rPr lang="el-GR" sz="2300" b="0" i="1" dirty="0" err="1">
                                            <a:latin typeface="Cambria Math" panose="02040503050406030204" pitchFamily="18" charset="0"/>
                                          </a:rPr>
                                          <m:t>𝜏</m:t>
                                        </m:r>
                                      </m:e>
                                      <m:sup>
                                        <m:r>
                                          <a:rPr lang="el-GR" sz="2300" b="0" i="1" dirty="0" err="1">
                                            <a:latin typeface="Cambria Math" panose="02040503050406030204" pitchFamily="18" charset="0"/>
                                          </a:rPr>
                                          <m:t>𝜎</m:t>
                                        </m:r>
                                      </m:sup>
                                    </m:sSup>
                                  </m:den>
                                </m:f>
                                <m:r>
                                  <a:rPr lang="el-GR" sz="2300" b="0" i="1" dirty="0" smtClean="0">
                                    <a:latin typeface="Cambria Math" panose="02040503050406030204" pitchFamily="18" charset="0"/>
                                  </a:rPr>
                                  <m:t>+ 1 </m:t>
                                </m:r>
                              </m:e>
                            </m:d>
                          </m:e>
                        </m:d>
                      </m:e>
                      <m:sup>
                        <m:f>
                          <m:fPr>
                            <m:ctrlPr>
                              <a:rPr lang="el-GR" sz="2300" i="1" dirty="0">
                                <a:latin typeface="Cambria Math" panose="02040503050406030204" pitchFamily="18" charset="0"/>
                              </a:rPr>
                            </m:ctrlPr>
                          </m:fPr>
                          <m:num>
                            <m:r>
                              <a:rPr lang="el-GR" sz="2300" b="0" i="1" dirty="0">
                                <a:latin typeface="Cambria Math" panose="02040503050406030204" pitchFamily="18" charset="0"/>
                              </a:rPr>
                              <m:t>1</m:t>
                            </m:r>
                          </m:num>
                          <m:den>
                            <m:r>
                              <a:rPr lang="el-GR" sz="2300" b="0" i="1" dirty="0">
                                <a:latin typeface="Cambria Math" panose="02040503050406030204" pitchFamily="18" charset="0"/>
                              </a:rPr>
                              <m:t>𝜎</m:t>
                            </m:r>
                          </m:den>
                        </m:f>
                      </m:sup>
                    </m:sSup>
                  </m:oMath>
                </a14:m>
                <a:endParaRPr lang="en-US" sz="2300" dirty="0">
                  <a:latin typeface="Libre Franklin" pitchFamily="2" charset="77"/>
                </a:endParaRPr>
              </a:p>
              <a:p>
                <a:pPr marL="457200" indent="-457200">
                  <a:buFont typeface="Arial" panose="020B0604020202020204" pitchFamily="34" charset="0"/>
                  <a:buChar char="•"/>
                </a:pPr>
                <a:r>
                  <a:rPr lang="en-US" sz="2150" dirty="0">
                    <a:latin typeface="Libre Franklin" pitchFamily="2" charset="77"/>
                  </a:rPr>
                  <a:t>Wages in unfavored industry increase with higher mobility:</a:t>
                </a:r>
                <a:r>
                  <a:rPr lang="en-US" sz="2150" b="1" dirty="0">
                    <a:latin typeface="Libre Franklin" pitchFamily="2" charset="77"/>
                  </a:rPr>
                  <a:t> </a:t>
                </a:r>
                <a14:m>
                  <m:oMath xmlns:m="http://schemas.openxmlformats.org/officeDocument/2006/math">
                    <m:f>
                      <m:fPr>
                        <m:ctrlPr>
                          <a:rPr lang="el-GR" sz="2300" i="1" dirty="0">
                            <a:latin typeface="Cambria Math" panose="02040503050406030204" pitchFamily="18" charset="0"/>
                          </a:rPr>
                        </m:ctrlPr>
                      </m:fPr>
                      <m:num>
                        <m:sSub>
                          <m:sSubPr>
                            <m:ctrlPr>
                              <a:rPr lang="en-US" sz="2300" i="1" dirty="0">
                                <a:latin typeface="Cambria Math" panose="02040503050406030204" pitchFamily="18" charset="0"/>
                              </a:rPr>
                            </m:ctrlPr>
                          </m:sSubPr>
                          <m:e>
                            <m:r>
                              <a:rPr lang="en-US" sz="2300" b="0" i="1" dirty="0">
                                <a:latin typeface="Cambria Math" panose="02040503050406030204" pitchFamily="18" charset="0"/>
                              </a:rPr>
                              <m:t>𝑤</m:t>
                            </m:r>
                          </m:e>
                          <m:sub>
                            <m:r>
                              <a:rPr lang="en-US" sz="2300" b="0" i="1" dirty="0" smtClean="0">
                                <a:latin typeface="Cambria Math" panose="02040503050406030204" pitchFamily="18" charset="0"/>
                              </a:rPr>
                              <m:t>𝑢</m:t>
                            </m:r>
                            <m:r>
                              <a:rPr lang="en-US" sz="2300" b="0" i="1" dirty="0">
                                <a:latin typeface="Cambria Math" panose="02040503050406030204" pitchFamily="18" charset="0"/>
                                <a:ea typeface="Cambria Math" panose="02040503050406030204" pitchFamily="18" charset="0"/>
                              </a:rPr>
                              <m:t>𝜏</m:t>
                            </m:r>
                          </m:sub>
                        </m:sSub>
                      </m:num>
                      <m:den>
                        <m:sSub>
                          <m:sSubPr>
                            <m:ctrlPr>
                              <a:rPr lang="en-US" sz="2300" i="1" dirty="0">
                                <a:latin typeface="Cambria Math" panose="02040503050406030204" pitchFamily="18" charset="0"/>
                              </a:rPr>
                            </m:ctrlPr>
                          </m:sSubPr>
                          <m:e>
                            <m:r>
                              <a:rPr lang="en-US" sz="2300" b="0" i="1" dirty="0">
                                <a:latin typeface="Cambria Math" panose="02040503050406030204" pitchFamily="18" charset="0"/>
                              </a:rPr>
                              <m:t>𝑤</m:t>
                            </m:r>
                          </m:e>
                          <m:sub>
                            <m:r>
                              <a:rPr lang="en-US" sz="2300" b="0" i="1" dirty="0" smtClean="0">
                                <a:latin typeface="Cambria Math" panose="02040503050406030204" pitchFamily="18" charset="0"/>
                              </a:rPr>
                              <m:t>𝑢</m:t>
                            </m:r>
                            <m:r>
                              <a:rPr lang="en-US" sz="2300" b="0" i="1" dirty="0">
                                <a:latin typeface="Cambria Math" panose="02040503050406030204" pitchFamily="18" charset="0"/>
                              </a:rPr>
                              <m:t>0</m:t>
                            </m:r>
                          </m:sub>
                        </m:sSub>
                      </m:den>
                    </m:f>
                    <m:r>
                      <a:rPr lang="en-US" sz="2300" b="0" i="1" dirty="0" smtClean="0">
                        <a:latin typeface="Cambria Math" panose="02040503050406030204" pitchFamily="18" charset="0"/>
                      </a:rPr>
                      <m:t>= </m:t>
                    </m:r>
                    <m:sSup>
                      <m:sSupPr>
                        <m:ctrlPr>
                          <a:rPr lang="el-GR" sz="2300" i="1" dirty="0" smtClean="0">
                            <a:latin typeface="Cambria Math" panose="02040503050406030204" pitchFamily="18" charset="0"/>
                          </a:rPr>
                        </m:ctrlPr>
                      </m:sSupPr>
                      <m:e>
                        <m:d>
                          <m:dPr>
                            <m:begChr m:val="["/>
                            <m:endChr m:val="]"/>
                            <m:ctrlPr>
                              <a:rPr lang="en-US" sz="2300" i="1" dirty="0" smtClean="0">
                                <a:latin typeface="Cambria Math" panose="02040503050406030204" pitchFamily="18" charset="0"/>
                              </a:rPr>
                            </m:ctrlPr>
                          </m:dPr>
                          <m:e>
                            <m:r>
                              <a:rPr lang="en-US" sz="2300" b="0" i="1" dirty="0" smtClean="0">
                                <a:latin typeface="Cambria Math" panose="02040503050406030204" pitchFamily="18" charset="0"/>
                              </a:rPr>
                              <m:t> ½</m:t>
                            </m:r>
                            <m:d>
                              <m:dPr>
                                <m:ctrlPr>
                                  <a:rPr lang="en-US" sz="2300" i="1" dirty="0" smtClean="0">
                                    <a:latin typeface="Cambria Math" panose="02040503050406030204" pitchFamily="18" charset="0"/>
                                  </a:rPr>
                                </m:ctrlPr>
                              </m:dPr>
                              <m:e>
                                <m:f>
                                  <m:fPr>
                                    <m:ctrlPr>
                                      <a:rPr lang="el-GR" sz="2300" i="1" dirty="0" smtClean="0">
                                        <a:latin typeface="Cambria Math" panose="02040503050406030204" pitchFamily="18" charset="0"/>
                                      </a:rPr>
                                    </m:ctrlPr>
                                  </m:fPr>
                                  <m:num>
                                    <m:sSup>
                                      <m:sSupPr>
                                        <m:ctrlPr>
                                          <a:rPr lang="el-GR" sz="2300" i="1" dirty="0" err="1" smtClean="0">
                                            <a:latin typeface="Cambria Math" panose="02040503050406030204" pitchFamily="18" charset="0"/>
                                          </a:rPr>
                                        </m:ctrlPr>
                                      </m:sSupPr>
                                      <m:e>
                                        <m:r>
                                          <a:rPr lang="el-GR" sz="2300" b="0" i="1" dirty="0" err="1" smtClean="0">
                                            <a:latin typeface="Cambria Math" panose="02040503050406030204" pitchFamily="18" charset="0"/>
                                          </a:rPr>
                                          <m:t>𝜏</m:t>
                                        </m:r>
                                      </m:e>
                                      <m:sup>
                                        <m:r>
                                          <a:rPr lang="el-GR" sz="2300" b="0" i="1" dirty="0" err="1" smtClean="0">
                                            <a:latin typeface="Cambria Math" panose="02040503050406030204" pitchFamily="18" charset="0"/>
                                          </a:rPr>
                                          <m:t>𝜎</m:t>
                                        </m:r>
                                      </m:sup>
                                    </m:sSup>
                                  </m:num>
                                  <m:den>
                                    <m:sSubSup>
                                      <m:sSubSupPr>
                                        <m:ctrlPr>
                                          <a:rPr lang="el-GR" sz="2300" i="1" dirty="0">
                                            <a:latin typeface="Cambria Math" panose="02040503050406030204" pitchFamily="18" charset="0"/>
                                          </a:rPr>
                                        </m:ctrlPr>
                                      </m:sSubSupPr>
                                      <m:e>
                                        <m:r>
                                          <a:rPr lang="el-GR" sz="2300" b="0" i="1" dirty="0">
                                            <a:latin typeface="Cambria Math" panose="02040503050406030204" pitchFamily="18" charset="0"/>
                                          </a:rPr>
                                          <m:t>𝜏</m:t>
                                        </m:r>
                                      </m:e>
                                      <m:sub>
                                        <m:r>
                                          <a:rPr lang="en-US" sz="2300" b="0" i="1" dirty="0">
                                            <a:latin typeface="Cambria Math" panose="02040503050406030204" pitchFamily="18" charset="0"/>
                                          </a:rPr>
                                          <m:t>𝑐</m:t>
                                        </m:r>
                                      </m:sub>
                                      <m:sup>
                                        <m:r>
                                          <a:rPr lang="el-GR" sz="2300" b="0" i="1" dirty="0">
                                            <a:latin typeface="Cambria Math" panose="02040503050406030204" pitchFamily="18" charset="0"/>
                                          </a:rPr>
                                          <m:t>𝜎</m:t>
                                        </m:r>
                                      </m:sup>
                                    </m:sSubSup>
                                  </m:den>
                                </m:f>
                                <m:r>
                                  <a:rPr lang="el-GR" sz="2300" b="0" i="1" dirty="0" smtClean="0">
                                    <a:latin typeface="Cambria Math" panose="02040503050406030204" pitchFamily="18" charset="0"/>
                                  </a:rPr>
                                  <m:t>+ 1 </m:t>
                                </m:r>
                              </m:e>
                            </m:d>
                          </m:e>
                        </m:d>
                      </m:e>
                      <m:sup>
                        <m:f>
                          <m:fPr>
                            <m:ctrlPr>
                              <a:rPr lang="el-GR" sz="2300" i="1" dirty="0">
                                <a:latin typeface="Cambria Math" panose="02040503050406030204" pitchFamily="18" charset="0"/>
                              </a:rPr>
                            </m:ctrlPr>
                          </m:fPr>
                          <m:num>
                            <m:r>
                              <a:rPr lang="el-GR" sz="2300" b="0" i="1" dirty="0">
                                <a:latin typeface="Cambria Math" panose="02040503050406030204" pitchFamily="18" charset="0"/>
                              </a:rPr>
                              <m:t>1</m:t>
                            </m:r>
                          </m:num>
                          <m:den>
                            <m:r>
                              <a:rPr lang="el-GR" sz="2300" b="0" i="1" dirty="0">
                                <a:latin typeface="Cambria Math" panose="02040503050406030204" pitchFamily="18" charset="0"/>
                              </a:rPr>
                              <m:t>𝜎</m:t>
                            </m:r>
                          </m:den>
                        </m:f>
                      </m:sup>
                    </m:sSup>
                  </m:oMath>
                </a14:m>
                <a:endParaRPr lang="en-US" sz="2300" i="1" dirty="0">
                  <a:latin typeface="Libre Franklin" pitchFamily="2" charset="77"/>
                </a:endParaRPr>
              </a:p>
              <a:p>
                <a:pPr marL="457200" indent="-457200">
                  <a:buFont typeface="Arial" panose="020B0604020202020204" pitchFamily="34" charset="0"/>
                  <a:buChar char="•"/>
                </a:pPr>
                <a:endParaRPr lang="en-US" sz="2300" dirty="0">
                  <a:latin typeface="Libre Franklin" pitchFamily="2" charset="77"/>
                </a:endParaRPr>
              </a:p>
              <a:p>
                <a:pPr marL="457200" indent="-457200">
                  <a:buFont typeface="Arial" panose="020B0604020202020204" pitchFamily="34" charset="0"/>
                  <a:buChar char="•"/>
                </a:pPr>
                <a:r>
                  <a:rPr lang="en-US" sz="2300" dirty="0">
                    <a:latin typeface="Libre Franklin" pitchFamily="2" charset="77"/>
                  </a:rPr>
                  <a:t>Equilibrium allocation of factors: </a:t>
                </a:r>
              </a:p>
              <a:p>
                <a:pPr marL="914400" lvl="1" indent="-457200">
                  <a:buFont typeface="Arial" panose="020B0604020202020204" pitchFamily="34" charset="0"/>
                  <a:buChar char="•"/>
                </a:pPr>
                <a14:m>
                  <m:oMath xmlns:m="http://schemas.openxmlformats.org/officeDocument/2006/math">
                    <m:sSub>
                      <m:sSubPr>
                        <m:ctrlPr>
                          <a:rPr lang="en-US" sz="2300" i="1" dirty="0" smtClean="0">
                            <a:latin typeface="Cambria Math" panose="02040503050406030204" pitchFamily="18" charset="0"/>
                          </a:rPr>
                        </m:ctrlPr>
                      </m:sSubPr>
                      <m:e>
                        <m:r>
                          <a:rPr lang="en-US" sz="2300" b="0" i="1" dirty="0" smtClean="0">
                            <a:latin typeface="Cambria Math" panose="02040503050406030204" pitchFamily="18" charset="0"/>
                          </a:rPr>
                          <m:t>𝑥</m:t>
                        </m:r>
                      </m:e>
                      <m:sub>
                        <m:r>
                          <a:rPr lang="en-US" sz="2300" b="0" i="1" dirty="0" smtClean="0">
                            <a:latin typeface="Cambria Math" panose="02040503050406030204" pitchFamily="18" charset="0"/>
                          </a:rPr>
                          <m:t>𝑓</m:t>
                        </m:r>
                        <m:r>
                          <a:rPr lang="en-US" sz="2300" b="0" i="1" dirty="0" smtClean="0">
                            <a:latin typeface="Cambria Math" panose="02040503050406030204" pitchFamily="18" charset="0"/>
                            <a:ea typeface="Cambria Math" panose="02040503050406030204" pitchFamily="18" charset="0"/>
                          </a:rPr>
                          <m:t>𝜏</m:t>
                        </m:r>
                      </m:sub>
                    </m:sSub>
                    <m:r>
                      <a:rPr lang="el-GR" sz="2300" b="0" i="1" dirty="0" smtClean="0">
                        <a:latin typeface="Cambria Math" panose="02040503050406030204" pitchFamily="18" charset="0"/>
                      </a:rPr>
                      <m:t>= 2</m:t>
                    </m:r>
                    <m:sSub>
                      <m:sSubPr>
                        <m:ctrlPr>
                          <a:rPr lang="en-US" sz="2300" i="1" dirty="0">
                            <a:latin typeface="Cambria Math" panose="02040503050406030204" pitchFamily="18" charset="0"/>
                          </a:rPr>
                        </m:ctrlPr>
                      </m:sSubPr>
                      <m:e>
                        <m:r>
                          <a:rPr lang="en-US" sz="2300" b="0" i="1" dirty="0" smtClean="0">
                            <a:latin typeface="Cambria Math" panose="02040503050406030204" pitchFamily="18" charset="0"/>
                          </a:rPr>
                          <m:t>𝑥</m:t>
                        </m:r>
                      </m:e>
                      <m:sub>
                        <m:r>
                          <a:rPr lang="en-US" sz="2300" b="0" i="1" dirty="0" smtClean="0">
                            <a:latin typeface="Cambria Math" panose="02040503050406030204" pitchFamily="18" charset="0"/>
                          </a:rPr>
                          <m:t>0</m:t>
                        </m:r>
                      </m:sub>
                    </m:sSub>
                    <m:f>
                      <m:fPr>
                        <m:ctrlPr>
                          <a:rPr lang="el-GR" sz="2300" i="1" dirty="0" smtClean="0">
                            <a:latin typeface="Cambria Math" panose="02040503050406030204" pitchFamily="18" charset="0"/>
                          </a:rPr>
                        </m:ctrlPr>
                      </m:fPr>
                      <m:num>
                        <m:sSup>
                          <m:sSupPr>
                            <m:ctrlPr>
                              <a:rPr lang="el-GR" sz="2300" i="1" dirty="0" err="1" smtClean="0">
                                <a:latin typeface="Cambria Math" panose="02040503050406030204" pitchFamily="18" charset="0"/>
                              </a:rPr>
                            </m:ctrlPr>
                          </m:sSupPr>
                          <m:e>
                            <m:r>
                              <a:rPr lang="el-GR" sz="2300" b="0" i="1" dirty="0" smtClean="0">
                                <a:latin typeface="Cambria Math" panose="02040503050406030204" pitchFamily="18" charset="0"/>
                              </a:rPr>
                              <m:t>𝜏</m:t>
                            </m:r>
                          </m:e>
                          <m:sup>
                            <m:r>
                              <a:rPr lang="el-GR" sz="2300" b="0" i="1" dirty="0" smtClean="0">
                                <a:latin typeface="Cambria Math" panose="02040503050406030204" pitchFamily="18" charset="0"/>
                              </a:rPr>
                              <m:t>𝜎</m:t>
                            </m:r>
                          </m:sup>
                        </m:sSup>
                      </m:num>
                      <m:den>
                        <m:d>
                          <m:dPr>
                            <m:ctrlPr>
                              <a:rPr lang="el-GR" sz="2300" i="1" dirty="0">
                                <a:latin typeface="Cambria Math" panose="02040503050406030204" pitchFamily="18" charset="0"/>
                              </a:rPr>
                            </m:ctrlPr>
                          </m:dPr>
                          <m:e>
                            <m:r>
                              <a:rPr lang="el-GR" sz="2300" b="0" i="1" dirty="0" smtClean="0">
                                <a:latin typeface="Cambria Math" panose="02040503050406030204" pitchFamily="18" charset="0"/>
                              </a:rPr>
                              <m:t> </m:t>
                            </m:r>
                            <m:sSubSup>
                              <m:sSubSupPr>
                                <m:ctrlPr>
                                  <a:rPr lang="el-GR" sz="2300" i="1" dirty="0">
                                    <a:latin typeface="Cambria Math" panose="02040503050406030204" pitchFamily="18" charset="0"/>
                                  </a:rPr>
                                </m:ctrlPr>
                              </m:sSubSupPr>
                              <m:e>
                                <m:r>
                                  <a:rPr lang="el-GR" sz="2300" b="0" i="1" dirty="0" smtClean="0">
                                    <a:latin typeface="Cambria Math" panose="02040503050406030204" pitchFamily="18" charset="0"/>
                                  </a:rPr>
                                  <m:t>𝜏</m:t>
                                </m:r>
                              </m:e>
                              <m:sub>
                                <m:r>
                                  <a:rPr lang="en-US" sz="2300" b="0" i="1" dirty="0" smtClean="0">
                                    <a:latin typeface="Cambria Math" panose="02040503050406030204" pitchFamily="18" charset="0"/>
                                  </a:rPr>
                                  <m:t>𝑐</m:t>
                                </m:r>
                              </m:sub>
                              <m:sup>
                                <m:r>
                                  <a:rPr lang="el-GR" sz="2300" b="0" i="1" dirty="0" smtClean="0">
                                    <a:latin typeface="Cambria Math" panose="02040503050406030204" pitchFamily="18" charset="0"/>
                                  </a:rPr>
                                  <m:t>𝜎</m:t>
                                </m:r>
                              </m:sup>
                            </m:sSubSup>
                            <m:r>
                              <a:rPr lang="el-GR" sz="2300" b="0" i="1" dirty="0" smtClean="0">
                                <a:latin typeface="Cambria Math" panose="02040503050406030204" pitchFamily="18" charset="0"/>
                              </a:rPr>
                              <m:t>+ </m:t>
                            </m:r>
                            <m:sSup>
                              <m:sSupPr>
                                <m:ctrlPr>
                                  <a:rPr lang="el-GR" sz="2300" i="1" dirty="0" err="1">
                                    <a:latin typeface="Cambria Math" panose="02040503050406030204" pitchFamily="18" charset="0"/>
                                  </a:rPr>
                                </m:ctrlPr>
                              </m:sSupPr>
                              <m:e>
                                <m:r>
                                  <a:rPr lang="el-GR" sz="2300" b="0" i="1" dirty="0" smtClean="0">
                                    <a:latin typeface="Cambria Math" panose="02040503050406030204" pitchFamily="18" charset="0"/>
                                  </a:rPr>
                                  <m:t>𝜏</m:t>
                                </m:r>
                              </m:e>
                              <m:sup>
                                <m:r>
                                  <a:rPr lang="el-GR" sz="2300" b="0" i="1" dirty="0" smtClean="0">
                                    <a:latin typeface="Cambria Math" panose="02040503050406030204" pitchFamily="18" charset="0"/>
                                  </a:rPr>
                                  <m:t>𝜎</m:t>
                                </m:r>
                              </m:sup>
                            </m:sSup>
                          </m:e>
                        </m:d>
                      </m:den>
                    </m:f>
                  </m:oMath>
                </a14:m>
                <a:r>
                  <a:rPr lang="en-US" sz="2300" dirty="0">
                    <a:latin typeface="Libre Franklin" pitchFamily="2" charset="77"/>
                  </a:rPr>
                  <a:t>      if </a:t>
                </a:r>
                <a14:m>
                  <m:oMath xmlns:m="http://schemas.openxmlformats.org/officeDocument/2006/math">
                    <m:r>
                      <a:rPr lang="el-GR" sz="2300" i="1" dirty="0">
                        <a:latin typeface="Cambria Math" panose="02040503050406030204" pitchFamily="18" charset="0"/>
                      </a:rPr>
                      <m:t>𝜏</m:t>
                    </m:r>
                    <m:r>
                      <a:rPr lang="el-GR" sz="2300" i="1" dirty="0" smtClean="0">
                        <a:latin typeface="Cambria Math" panose="02040503050406030204" pitchFamily="18" charset="0"/>
                        <a:ea typeface="Cambria Math" panose="02040503050406030204" pitchFamily="18" charset="0"/>
                      </a:rPr>
                      <m:t>≥</m:t>
                    </m:r>
                    <m:sSub>
                      <m:sSubPr>
                        <m:ctrlPr>
                          <a:rPr lang="el-GR" sz="2300" i="1" dirty="0" smtClean="0">
                            <a:latin typeface="Cambria Math" panose="02040503050406030204" pitchFamily="18" charset="0"/>
                            <a:ea typeface="Cambria Math" panose="02040503050406030204" pitchFamily="18" charset="0"/>
                          </a:rPr>
                        </m:ctrlPr>
                      </m:sSubPr>
                      <m:e>
                        <m:r>
                          <a:rPr lang="el-GR" sz="2300" i="1" dirty="0" smtClean="0">
                            <a:latin typeface="Cambria Math" panose="02040503050406030204" pitchFamily="18" charset="0"/>
                            <a:ea typeface="Cambria Math" panose="02040503050406030204" pitchFamily="18" charset="0"/>
                          </a:rPr>
                          <m:t>𝜏</m:t>
                        </m:r>
                      </m:e>
                      <m:sub>
                        <m:r>
                          <a:rPr lang="es-CL" sz="2300" b="0" i="1" dirty="0" smtClean="0">
                            <a:latin typeface="Cambria Math" panose="02040503050406030204" pitchFamily="18" charset="0"/>
                            <a:ea typeface="Cambria Math" panose="02040503050406030204" pitchFamily="18" charset="0"/>
                          </a:rPr>
                          <m:t>𝑐</m:t>
                        </m:r>
                      </m:sub>
                    </m:sSub>
                  </m:oMath>
                </a14:m>
                <a:r>
                  <a:rPr lang="en-US" sz="2300" dirty="0">
                    <a:latin typeface="Libre Franklin" pitchFamily="2" charset="77"/>
                  </a:rPr>
                  <a:t> ,   </a:t>
                </a:r>
                <a14:m>
                  <m:oMath xmlns:m="http://schemas.openxmlformats.org/officeDocument/2006/math">
                    <m:sSub>
                      <m:sSubPr>
                        <m:ctrlPr>
                          <a:rPr lang="en-US" sz="2300" i="1" dirty="0">
                            <a:latin typeface="Cambria Math" panose="02040503050406030204" pitchFamily="18" charset="0"/>
                          </a:rPr>
                        </m:ctrlPr>
                      </m:sSubPr>
                      <m:e>
                        <m:r>
                          <a:rPr lang="en-US" sz="2300" i="1" dirty="0">
                            <a:latin typeface="Cambria Math" panose="02040503050406030204" pitchFamily="18" charset="0"/>
                          </a:rPr>
                          <m:t>𝑥</m:t>
                        </m:r>
                      </m:e>
                      <m:sub>
                        <m:r>
                          <a:rPr lang="en-US" sz="2300" i="1" dirty="0">
                            <a:latin typeface="Cambria Math" panose="02040503050406030204" pitchFamily="18" charset="0"/>
                          </a:rPr>
                          <m:t>0</m:t>
                        </m:r>
                      </m:sub>
                    </m:sSub>
                  </m:oMath>
                </a14:m>
                <a:r>
                  <a:rPr lang="en-US" sz="2300" dirty="0">
                    <a:latin typeface="Libre Franklin" pitchFamily="2" charset="77"/>
                  </a:rPr>
                  <a:t>  otherwise</a:t>
                </a:r>
                <a:endParaRPr lang="el-GR" sz="2300" dirty="0">
                  <a:latin typeface="Libre Franklin" pitchFamily="2" charset="77"/>
                </a:endParaRPr>
              </a:p>
              <a:p>
                <a:pPr marL="914400" lvl="1" indent="-457200">
                  <a:buFont typeface="Arial" panose="020B0604020202020204" pitchFamily="34" charset="0"/>
                  <a:buChar char="•"/>
                </a:pPr>
                <a14:m>
                  <m:oMath xmlns:m="http://schemas.openxmlformats.org/officeDocument/2006/math">
                    <m:sSub>
                      <m:sSubPr>
                        <m:ctrlPr>
                          <a:rPr lang="en-US" sz="2300" i="1" dirty="0" smtClean="0">
                            <a:latin typeface="Cambria Math" panose="02040503050406030204" pitchFamily="18" charset="0"/>
                          </a:rPr>
                        </m:ctrlPr>
                      </m:sSubPr>
                      <m:e>
                        <m:r>
                          <a:rPr lang="en-US" sz="2300" b="0" i="1" dirty="0" smtClean="0">
                            <a:latin typeface="Cambria Math" panose="02040503050406030204" pitchFamily="18" charset="0"/>
                          </a:rPr>
                          <m:t>𝑥</m:t>
                        </m:r>
                      </m:e>
                      <m:sub>
                        <m:r>
                          <a:rPr lang="en-US" sz="2300" b="0" i="1" dirty="0" smtClean="0">
                            <a:latin typeface="Cambria Math" panose="02040503050406030204" pitchFamily="18" charset="0"/>
                          </a:rPr>
                          <m:t>𝑢</m:t>
                        </m:r>
                        <m:r>
                          <a:rPr lang="en-US" sz="2300" b="0" i="1" dirty="0" smtClean="0">
                            <a:latin typeface="Cambria Math" panose="02040503050406030204" pitchFamily="18" charset="0"/>
                            <a:ea typeface="Cambria Math" panose="02040503050406030204" pitchFamily="18" charset="0"/>
                          </a:rPr>
                          <m:t>𝜏</m:t>
                        </m:r>
                      </m:sub>
                    </m:sSub>
                    <m:r>
                      <a:rPr lang="el-GR" sz="2300" b="0" i="1" dirty="0" smtClean="0">
                        <a:latin typeface="Cambria Math" panose="02040503050406030204" pitchFamily="18" charset="0"/>
                      </a:rPr>
                      <m:t>= 2</m:t>
                    </m:r>
                    <m:sSub>
                      <m:sSubPr>
                        <m:ctrlPr>
                          <a:rPr lang="en-US" sz="2300" i="1" dirty="0">
                            <a:latin typeface="Cambria Math" panose="02040503050406030204" pitchFamily="18" charset="0"/>
                          </a:rPr>
                        </m:ctrlPr>
                      </m:sSubPr>
                      <m:e>
                        <m:r>
                          <a:rPr lang="en-US" sz="2300" b="0" i="1" dirty="0" smtClean="0">
                            <a:latin typeface="Cambria Math" panose="02040503050406030204" pitchFamily="18" charset="0"/>
                          </a:rPr>
                          <m:t>𝑥</m:t>
                        </m:r>
                      </m:e>
                      <m:sub>
                        <m:r>
                          <a:rPr lang="en-US" sz="2300" b="0" i="1" dirty="0" smtClean="0">
                            <a:latin typeface="Cambria Math" panose="02040503050406030204" pitchFamily="18" charset="0"/>
                          </a:rPr>
                          <m:t>0</m:t>
                        </m:r>
                      </m:sub>
                    </m:sSub>
                    <m:f>
                      <m:fPr>
                        <m:ctrlPr>
                          <a:rPr lang="el-GR" sz="2300" i="1" dirty="0" smtClean="0">
                            <a:latin typeface="Cambria Math" panose="02040503050406030204" pitchFamily="18" charset="0"/>
                          </a:rPr>
                        </m:ctrlPr>
                      </m:fPr>
                      <m:num>
                        <m:sSubSup>
                          <m:sSubSupPr>
                            <m:ctrlPr>
                              <a:rPr lang="el-GR" sz="2300" i="1" dirty="0" smtClean="0">
                                <a:latin typeface="Cambria Math" panose="02040503050406030204" pitchFamily="18" charset="0"/>
                              </a:rPr>
                            </m:ctrlPr>
                          </m:sSubSupPr>
                          <m:e>
                            <m:r>
                              <a:rPr lang="el-GR" sz="2300" b="0" i="1" dirty="0" smtClean="0">
                                <a:latin typeface="Cambria Math" panose="02040503050406030204" pitchFamily="18" charset="0"/>
                              </a:rPr>
                              <m:t>𝜏</m:t>
                            </m:r>
                          </m:e>
                          <m:sub>
                            <m:r>
                              <a:rPr lang="en-US" sz="2300" b="0" i="1" dirty="0" smtClean="0">
                                <a:latin typeface="Cambria Math" panose="02040503050406030204" pitchFamily="18" charset="0"/>
                              </a:rPr>
                              <m:t>𝑐</m:t>
                            </m:r>
                          </m:sub>
                          <m:sup>
                            <m:r>
                              <a:rPr lang="el-GR" sz="2300" b="0" i="1" dirty="0" smtClean="0">
                                <a:latin typeface="Cambria Math" panose="02040503050406030204" pitchFamily="18" charset="0"/>
                              </a:rPr>
                              <m:t>𝜎</m:t>
                            </m:r>
                          </m:sup>
                        </m:sSubSup>
                      </m:num>
                      <m:den>
                        <m:d>
                          <m:dPr>
                            <m:ctrlPr>
                              <a:rPr lang="el-GR" sz="2300" i="1" dirty="0">
                                <a:latin typeface="Cambria Math" panose="02040503050406030204" pitchFamily="18" charset="0"/>
                              </a:rPr>
                            </m:ctrlPr>
                          </m:dPr>
                          <m:e>
                            <m:r>
                              <a:rPr lang="el-GR" sz="2300" b="0" i="1" dirty="0" smtClean="0">
                                <a:latin typeface="Cambria Math" panose="02040503050406030204" pitchFamily="18" charset="0"/>
                              </a:rPr>
                              <m:t> </m:t>
                            </m:r>
                            <m:sSubSup>
                              <m:sSubSupPr>
                                <m:ctrlPr>
                                  <a:rPr lang="el-GR" sz="2300" i="1" dirty="0">
                                    <a:latin typeface="Cambria Math" panose="02040503050406030204" pitchFamily="18" charset="0"/>
                                  </a:rPr>
                                </m:ctrlPr>
                              </m:sSubSupPr>
                              <m:e>
                                <m:r>
                                  <a:rPr lang="el-GR" sz="2300" b="0" i="1" dirty="0" smtClean="0">
                                    <a:latin typeface="Cambria Math" panose="02040503050406030204" pitchFamily="18" charset="0"/>
                                  </a:rPr>
                                  <m:t>𝜏</m:t>
                                </m:r>
                              </m:e>
                              <m:sub>
                                <m:r>
                                  <a:rPr lang="en-US" sz="2300" b="0" i="1" dirty="0" smtClean="0">
                                    <a:latin typeface="Cambria Math" panose="02040503050406030204" pitchFamily="18" charset="0"/>
                                  </a:rPr>
                                  <m:t>𝑐</m:t>
                                </m:r>
                              </m:sub>
                              <m:sup>
                                <m:r>
                                  <a:rPr lang="el-GR" sz="2300" b="0" i="1" dirty="0" smtClean="0">
                                    <a:latin typeface="Cambria Math" panose="02040503050406030204" pitchFamily="18" charset="0"/>
                                  </a:rPr>
                                  <m:t>𝜎</m:t>
                                </m:r>
                              </m:sup>
                            </m:sSubSup>
                            <m:r>
                              <a:rPr lang="el-GR" sz="2300" b="0" i="1" dirty="0" smtClean="0">
                                <a:latin typeface="Cambria Math" panose="02040503050406030204" pitchFamily="18" charset="0"/>
                              </a:rPr>
                              <m:t>+ </m:t>
                            </m:r>
                            <m:sSup>
                              <m:sSupPr>
                                <m:ctrlPr>
                                  <a:rPr lang="el-GR" sz="2300" i="1" dirty="0" err="1">
                                    <a:latin typeface="Cambria Math" panose="02040503050406030204" pitchFamily="18" charset="0"/>
                                  </a:rPr>
                                </m:ctrlPr>
                              </m:sSupPr>
                              <m:e>
                                <m:r>
                                  <a:rPr lang="el-GR" sz="2300" b="0" i="1" dirty="0" smtClean="0">
                                    <a:latin typeface="Cambria Math" panose="02040503050406030204" pitchFamily="18" charset="0"/>
                                  </a:rPr>
                                  <m:t>𝜏</m:t>
                                </m:r>
                              </m:e>
                              <m:sup>
                                <m:r>
                                  <a:rPr lang="el-GR" sz="2300" b="0" i="1" dirty="0" smtClean="0">
                                    <a:latin typeface="Cambria Math" panose="02040503050406030204" pitchFamily="18" charset="0"/>
                                  </a:rPr>
                                  <m:t>𝜎</m:t>
                                </m:r>
                              </m:sup>
                            </m:sSup>
                          </m:e>
                        </m:d>
                      </m:den>
                    </m:f>
                  </m:oMath>
                </a14:m>
                <a:r>
                  <a:rPr lang="en-US" sz="2300" dirty="0">
                    <a:latin typeface="Libre Franklin" pitchFamily="2" charset="77"/>
                  </a:rPr>
                  <a:t>      if </a:t>
                </a:r>
                <a14:m>
                  <m:oMath xmlns:m="http://schemas.openxmlformats.org/officeDocument/2006/math">
                    <m:r>
                      <a:rPr lang="el-GR" sz="2300" i="1" dirty="0">
                        <a:latin typeface="Cambria Math" panose="02040503050406030204" pitchFamily="18" charset="0"/>
                      </a:rPr>
                      <m:t>𝜏</m:t>
                    </m:r>
                    <m:r>
                      <a:rPr lang="el-GR" sz="2300" i="1" dirty="0">
                        <a:latin typeface="Cambria Math" panose="02040503050406030204" pitchFamily="18" charset="0"/>
                        <a:ea typeface="Cambria Math" panose="02040503050406030204" pitchFamily="18" charset="0"/>
                      </a:rPr>
                      <m:t>≥</m:t>
                    </m:r>
                    <m:sSub>
                      <m:sSubPr>
                        <m:ctrlPr>
                          <a:rPr lang="el-GR" sz="2300" i="1" dirty="0">
                            <a:latin typeface="Cambria Math" panose="02040503050406030204" pitchFamily="18" charset="0"/>
                            <a:ea typeface="Cambria Math" panose="02040503050406030204" pitchFamily="18" charset="0"/>
                          </a:rPr>
                        </m:ctrlPr>
                      </m:sSubPr>
                      <m:e>
                        <m:r>
                          <a:rPr lang="el-GR" sz="2300" i="1" dirty="0">
                            <a:latin typeface="Cambria Math" panose="02040503050406030204" pitchFamily="18" charset="0"/>
                            <a:ea typeface="Cambria Math" panose="02040503050406030204" pitchFamily="18" charset="0"/>
                          </a:rPr>
                          <m:t>𝜏</m:t>
                        </m:r>
                      </m:e>
                      <m:sub>
                        <m:r>
                          <a:rPr lang="es-CL" sz="2300" i="1" dirty="0">
                            <a:latin typeface="Cambria Math" panose="02040503050406030204" pitchFamily="18" charset="0"/>
                            <a:ea typeface="Cambria Math" panose="02040503050406030204" pitchFamily="18" charset="0"/>
                          </a:rPr>
                          <m:t>𝑐</m:t>
                        </m:r>
                      </m:sub>
                    </m:sSub>
                  </m:oMath>
                </a14:m>
                <a:r>
                  <a:rPr lang="en-US" sz="2300" dirty="0">
                    <a:latin typeface="Libre Franklin" pitchFamily="2" charset="77"/>
                  </a:rPr>
                  <a:t> ,   </a:t>
                </a:r>
                <a14:m>
                  <m:oMath xmlns:m="http://schemas.openxmlformats.org/officeDocument/2006/math">
                    <m:sSub>
                      <m:sSubPr>
                        <m:ctrlPr>
                          <a:rPr lang="en-US" sz="2300" i="1" dirty="0">
                            <a:latin typeface="Cambria Math" panose="02040503050406030204" pitchFamily="18" charset="0"/>
                          </a:rPr>
                        </m:ctrlPr>
                      </m:sSubPr>
                      <m:e>
                        <m:r>
                          <a:rPr lang="en-US" sz="2300" i="1" dirty="0">
                            <a:latin typeface="Cambria Math" panose="02040503050406030204" pitchFamily="18" charset="0"/>
                          </a:rPr>
                          <m:t>𝑥</m:t>
                        </m:r>
                      </m:e>
                      <m:sub>
                        <m:r>
                          <a:rPr lang="en-US" sz="2300" i="1" dirty="0">
                            <a:latin typeface="Cambria Math" panose="02040503050406030204" pitchFamily="18" charset="0"/>
                          </a:rPr>
                          <m:t>0</m:t>
                        </m:r>
                      </m:sub>
                    </m:sSub>
                  </m:oMath>
                </a14:m>
                <a:r>
                  <a:rPr lang="en-US" sz="2300" dirty="0">
                    <a:latin typeface="Libre Franklin" pitchFamily="2" charset="77"/>
                  </a:rPr>
                  <a:t>  otherwise </a:t>
                </a:r>
              </a:p>
              <a:p>
                <a:pPr marL="914400" lvl="1" indent="-457200">
                  <a:buFont typeface="Arial" panose="020B0604020202020204" pitchFamily="34" charset="0"/>
                  <a:buChar char="•"/>
                </a:pPr>
                <a:endParaRPr lang="en-US" sz="2300" dirty="0">
                  <a:latin typeface="Libre Franklin" pitchFamily="2" charset="77"/>
                </a:endParaRPr>
              </a:p>
              <a:p>
                <a:pPr marL="457200" indent="-457200">
                  <a:buFont typeface="Arial" panose="020B0604020202020204" pitchFamily="34" charset="0"/>
                  <a:buChar char="•"/>
                </a:pPr>
                <a:r>
                  <a:rPr lang="en-US" sz="2300" dirty="0">
                    <a:latin typeface="Libre Franklin" pitchFamily="2" charset="77"/>
                  </a:rPr>
                  <a:t>Households heavily invested in mobile or diversified assets gain from PERT.</a:t>
                </a:r>
              </a:p>
              <a:p>
                <a:pPr marL="457200" indent="-457200">
                  <a:buFont typeface="Arial" panose="020B0604020202020204" pitchFamily="34" charset="0"/>
                  <a:buChar char="•"/>
                </a:pPr>
                <a:endParaRPr lang="en-US" sz="2300" dirty="0">
                  <a:latin typeface="Libre Franklin" pitchFamily="2" charset="77"/>
                </a:endParaRPr>
              </a:p>
              <a:p>
                <a:pPr marL="457200" indent="-457200">
                  <a:buFont typeface="Arial" panose="020B0604020202020204" pitchFamily="34" charset="0"/>
                  <a:buChar char="•"/>
                </a:pPr>
                <a:r>
                  <a:rPr lang="en-US" sz="2300" dirty="0">
                    <a:latin typeface="Libre Franklin" pitchFamily="2" charset="77"/>
                  </a:rPr>
                  <a:t>Note that those holding immobile, undiversified assets in the unfavored industry would oppose reform unless compensated or retrained.</a:t>
                </a:r>
              </a:p>
            </p:txBody>
          </p:sp>
        </mc:Choice>
        <mc:Fallback xmlns="">
          <p:sp>
            <p:nvSpPr>
              <p:cNvPr id="4" name="TextBox 3">
                <a:extLst>
                  <a:ext uri="{FF2B5EF4-FFF2-40B4-BE49-F238E27FC236}">
                    <a16:creationId xmlns:a16="http://schemas.microsoft.com/office/drawing/2014/main" id="{5E342433-15EC-E685-7CE2-49525A62EC21}"/>
                  </a:ext>
                </a:extLst>
              </p:cNvPr>
              <p:cNvSpPr txBox="1">
                <a:spLocks noRot="1" noChangeAspect="1" noMove="1" noResize="1" noEditPoints="1" noAdjustHandles="1" noChangeArrowheads="1" noChangeShapeType="1" noTextEdit="1"/>
              </p:cNvSpPr>
              <p:nvPr/>
            </p:nvSpPr>
            <p:spPr>
              <a:xfrm>
                <a:off x="779306" y="965729"/>
                <a:ext cx="11412694" cy="5280485"/>
              </a:xfrm>
              <a:prstGeom prst="rect">
                <a:avLst/>
              </a:prstGeom>
              <a:blipFill>
                <a:blip r:embed="rId2"/>
                <a:stretch>
                  <a:fillRect l="-667" b="-1435"/>
                </a:stretch>
              </a:blipFill>
            </p:spPr>
            <p:txBody>
              <a:bodyPr/>
              <a:lstStyle/>
              <a:p>
                <a:r>
                  <a:rPr lang="en-US">
                    <a:noFill/>
                  </a:rPr>
                  <a:t> </a:t>
                </a:r>
              </a:p>
            </p:txBody>
          </p:sp>
        </mc:Fallback>
      </mc:AlternateContent>
    </p:spTree>
    <p:extLst>
      <p:ext uri="{BB962C8B-B14F-4D97-AF65-F5344CB8AC3E}">
        <p14:creationId xmlns:p14="http://schemas.microsoft.com/office/powerpoint/2010/main" val="2633574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2AA5B-BC82-6147-EA91-C2191C15A0B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37D40-7859-5936-12C5-0FCF2249CA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32" name="Google Shape;459;p34">
            <a:extLst>
              <a:ext uri="{FF2B5EF4-FFF2-40B4-BE49-F238E27FC236}">
                <a16:creationId xmlns:a16="http://schemas.microsoft.com/office/drawing/2014/main" id="{5D3846B0-50EA-FD31-B4DA-6B202F94D6C3}"/>
              </a:ext>
            </a:extLst>
          </p:cNvPr>
          <p:cNvSpPr txBox="1">
            <a:spLocks/>
          </p:cNvSpPr>
          <p:nvPr/>
        </p:nvSpPr>
        <p:spPr>
          <a:xfrm>
            <a:off x="639212" y="154177"/>
            <a:ext cx="11552788" cy="970559"/>
          </a:xfrm>
          <a:prstGeom prst="rect">
            <a:avLst/>
          </a:prstGeom>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dirty="0">
                <a:latin typeface="Libre Franklin" pitchFamily="2" charset="77"/>
              </a:rPr>
              <a:t>Propositions</a:t>
            </a:r>
            <a:endParaRPr lang="en-US" sz="4400" b="1" dirty="0">
              <a:latin typeface="Libre Franklin" pitchFamily="2" charset="77"/>
            </a:endParaRPr>
          </a:p>
        </p:txBody>
      </p:sp>
      <p:sp>
        <p:nvSpPr>
          <p:cNvPr id="4" name="TextBox 3">
            <a:extLst>
              <a:ext uri="{FF2B5EF4-FFF2-40B4-BE49-F238E27FC236}">
                <a16:creationId xmlns:a16="http://schemas.microsoft.com/office/drawing/2014/main" id="{83A0A431-896F-4D25-FF7C-4B0001866E2F}"/>
              </a:ext>
            </a:extLst>
          </p:cNvPr>
          <p:cNvSpPr txBox="1"/>
          <p:nvPr/>
        </p:nvSpPr>
        <p:spPr>
          <a:xfrm>
            <a:off x="956922" y="1342237"/>
            <a:ext cx="11179833" cy="4893647"/>
          </a:xfrm>
          <a:prstGeom prst="rect">
            <a:avLst/>
          </a:prstGeom>
          <a:noFill/>
        </p:spPr>
        <p:txBody>
          <a:bodyPr wrap="square" rtlCol="0">
            <a:spAutoFit/>
          </a:bodyPr>
          <a:lstStyle/>
          <a:p>
            <a:pPr>
              <a:spcAft>
                <a:spcPts val="110"/>
              </a:spcAft>
              <a:buNone/>
            </a:pPr>
            <a:r>
              <a:rPr lang="en-US" sz="2400" b="1" dirty="0">
                <a:latin typeface="Libre Franklin" pitchFamily="2" charset="77"/>
              </a:rPr>
              <a:t>Proposition 1: </a:t>
            </a:r>
            <a:r>
              <a:rPr lang="en-US" sz="2400" dirty="0">
                <a:latin typeface="Libre Franklin" pitchFamily="2" charset="77"/>
              </a:rPr>
              <a:t>Perfect mobility of household assets eliminates the need for compensation to make the household at least indifferent to the unbalanced PERT.</a:t>
            </a:r>
          </a:p>
          <a:p>
            <a:pPr>
              <a:spcAft>
                <a:spcPts val="110"/>
              </a:spcAft>
              <a:buNone/>
            </a:pPr>
            <a:r>
              <a:rPr lang="en-US" sz="2400" b="1" dirty="0">
                <a:latin typeface="Libre Franklin" pitchFamily="2" charset="77"/>
              </a:rPr>
              <a:t>Proposition 2: </a:t>
            </a:r>
            <a:r>
              <a:rPr lang="en-US" sz="2400" dirty="0">
                <a:latin typeface="Libre Franklin" pitchFamily="2" charset="77"/>
              </a:rPr>
              <a:t>Perfect diversification of household assets eliminates the need for compensation to make the household at least indifferent to the unbalanced PERT.</a:t>
            </a:r>
          </a:p>
          <a:p>
            <a:pPr>
              <a:spcAft>
                <a:spcPts val="110"/>
              </a:spcAft>
              <a:buNone/>
            </a:pPr>
            <a:r>
              <a:rPr lang="en-US" sz="2400" b="1" dirty="0">
                <a:latin typeface="Libre Franklin" pitchFamily="2" charset="77"/>
              </a:rPr>
              <a:t>Proposition 3: </a:t>
            </a:r>
            <a:r>
              <a:rPr lang="en-US" sz="2400" dirty="0">
                <a:latin typeface="Libre Franklin" pitchFamily="2" charset="77"/>
              </a:rPr>
              <a:t>With either only mobile assets or fully diversified immobile assets, a household has no incentive to block the unbalanced PERT — no incentives for rent-seeking.</a:t>
            </a:r>
          </a:p>
          <a:p>
            <a:pPr>
              <a:spcAft>
                <a:spcPts val="110"/>
              </a:spcAft>
              <a:buNone/>
            </a:pPr>
            <a:r>
              <a:rPr lang="en-US" sz="2400" b="1" dirty="0">
                <a:latin typeface="Libre Franklin" pitchFamily="2" charset="77"/>
              </a:rPr>
              <a:t>Proposition 4: </a:t>
            </a:r>
            <a:r>
              <a:rPr lang="en-US" sz="2400" dirty="0">
                <a:latin typeface="Libre Franklin" pitchFamily="2" charset="77"/>
              </a:rPr>
              <a:t>Returns to perfectly mobile assets are equalized across industries, but households with unbalanced portfolios of human capital assets may experience differential returns and may require a PEST (e.g., retraining) to support mobility.</a:t>
            </a:r>
          </a:p>
        </p:txBody>
      </p:sp>
      <p:sp>
        <p:nvSpPr>
          <p:cNvPr id="3" name="TextBox 2">
            <a:extLst>
              <a:ext uri="{FF2B5EF4-FFF2-40B4-BE49-F238E27FC236}">
                <a16:creationId xmlns:a16="http://schemas.microsoft.com/office/drawing/2014/main" id="{C1688AB0-B49B-09CB-EF32-F6E11AFDA721}"/>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PROPOSITIONS</a:t>
            </a:r>
          </a:p>
        </p:txBody>
      </p:sp>
    </p:spTree>
    <p:extLst>
      <p:ext uri="{BB962C8B-B14F-4D97-AF65-F5344CB8AC3E}">
        <p14:creationId xmlns:p14="http://schemas.microsoft.com/office/powerpoint/2010/main" val="1687127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754A3-64A5-941A-3DF1-ED307312871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05AF51-3EDB-64AF-BBF7-53C4AEF0A5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32" name="Google Shape;459;p34">
            <a:extLst>
              <a:ext uri="{FF2B5EF4-FFF2-40B4-BE49-F238E27FC236}">
                <a16:creationId xmlns:a16="http://schemas.microsoft.com/office/drawing/2014/main" id="{BE4E9A9E-48E5-4A0E-36D5-A95BD16E32CD}"/>
              </a:ext>
            </a:extLst>
          </p:cNvPr>
          <p:cNvSpPr txBox="1">
            <a:spLocks/>
          </p:cNvSpPr>
          <p:nvPr/>
        </p:nvSpPr>
        <p:spPr>
          <a:xfrm>
            <a:off x="693019" y="204469"/>
            <a:ext cx="11498980" cy="697200"/>
          </a:xfrm>
          <a:prstGeom prst="rect">
            <a:avLst/>
          </a:prstGeom>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8900" lvl="0" algn="ctr">
              <a:spcBef>
                <a:spcPts val="1000"/>
              </a:spcBef>
              <a:buSzPts val="2200"/>
            </a:pPr>
            <a:r>
              <a:rPr lang="en-US" sz="4400" b="1" dirty="0">
                <a:latin typeface="Libre Franklin" pitchFamily="2" charset="77"/>
              </a:rPr>
              <a:t>Selected Research Publications</a:t>
            </a:r>
          </a:p>
        </p:txBody>
      </p:sp>
      <p:sp>
        <p:nvSpPr>
          <p:cNvPr id="3" name="TextBox 2">
            <a:extLst>
              <a:ext uri="{FF2B5EF4-FFF2-40B4-BE49-F238E27FC236}">
                <a16:creationId xmlns:a16="http://schemas.microsoft.com/office/drawing/2014/main" id="{63679428-2899-130E-D8B2-72E4FDFA4573}"/>
              </a:ext>
            </a:extLst>
          </p:cNvPr>
          <p:cNvSpPr txBox="1"/>
          <p:nvPr/>
        </p:nvSpPr>
        <p:spPr>
          <a:xfrm>
            <a:off x="769434" y="901669"/>
            <a:ext cx="11296186" cy="6189836"/>
          </a:xfrm>
          <a:prstGeom prst="rect">
            <a:avLst/>
          </a:prstGeom>
          <a:noFill/>
        </p:spPr>
        <p:txBody>
          <a:bodyPr wrap="square" rtlCol="0">
            <a:spAutoFit/>
          </a:bodyPr>
          <a:lstStyle/>
          <a:p>
            <a:pPr marL="342900" marR="0" lvl="0" indent="-342900">
              <a:lnSpc>
                <a:spcPct val="115000"/>
              </a:lnSpc>
              <a:buFont typeface="Symbol" pitchFamily="2" charset="2"/>
              <a:buChar char=""/>
            </a:pPr>
            <a:r>
              <a:rPr lang="en-US" sz="1700" kern="100" dirty="0">
                <a:effectLst/>
                <a:latin typeface="Libre Franklin" pitchFamily="2" charset="77"/>
                <a:ea typeface="Aptos" panose="020B0004020202020204" pitchFamily="34" charset="0"/>
                <a:cs typeface="Times New Roman" panose="02020603050405020304" pitchFamily="18" charset="0"/>
              </a:rPr>
              <a:t>“Political Economic Markets: PERTs and PESTs in Food and Agriculture.” Keynote address to the American Agricultural Economics Association Annual Meetings. Logan, Utah 1982. Published in the American Journal of Agricultural Economics. Reprinted in The WTO and Agriculture, Anderson K, Josling T. Edward Elgar. Provided basis for SSAAP conference and task force led by Glenn Johnson and James Bonnen.</a:t>
            </a:r>
          </a:p>
          <a:p>
            <a:pPr marL="342900" marR="0" lvl="0" indent="-342900">
              <a:lnSpc>
                <a:spcPct val="115000"/>
              </a:lnSpc>
              <a:buFont typeface="Symbol" pitchFamily="2" charset="2"/>
              <a:buChar char=""/>
            </a:pPr>
            <a:r>
              <a:rPr lang="en-US" sz="1700" kern="100" dirty="0">
                <a:effectLst/>
                <a:latin typeface="Libre Franklin" pitchFamily="2" charset="77"/>
                <a:ea typeface="Aptos" panose="020B0004020202020204" pitchFamily="34" charset="0"/>
                <a:cs typeface="Times New Roman" panose="02020603050405020304" pitchFamily="18" charset="0"/>
              </a:rPr>
              <a:t>Rausser GC. 1992. Predatory Versus Productive Government: The Case of U.S. Agricultural Policy. Journal of Economic Perspectives, 6(3):133–57.</a:t>
            </a:r>
          </a:p>
          <a:p>
            <a:pPr marL="342900" marR="0" lvl="0" indent="-342900">
              <a:lnSpc>
                <a:spcPct val="115000"/>
              </a:lnSpc>
              <a:buFont typeface="Symbol" pitchFamily="2" charset="2"/>
              <a:buChar char=""/>
            </a:pPr>
            <a:r>
              <a:rPr lang="en-US" sz="1700" kern="100" dirty="0">
                <a:effectLst/>
                <a:latin typeface="Libre Franklin" pitchFamily="2" charset="77"/>
                <a:ea typeface="Aptos" panose="020B0004020202020204" pitchFamily="34" charset="0"/>
                <a:cs typeface="Times New Roman" panose="02020603050405020304" pitchFamily="18" charset="0"/>
              </a:rPr>
              <a:t>Rausser GC, Foster WE. 1990. Political Preference Functions and Public Policy Reform. American Journal of Agricultural Economics, 72(3):642–52. Reprinted in </a:t>
            </a:r>
            <a:r>
              <a:rPr lang="en-US" sz="1700" kern="100" dirty="0" err="1">
                <a:effectLst/>
                <a:latin typeface="Libre Franklin" pitchFamily="2" charset="77"/>
                <a:ea typeface="Aptos" panose="020B0004020202020204" pitchFamily="34" charset="0"/>
                <a:cs typeface="Times New Roman" panose="02020603050405020304" pitchFamily="18" charset="0"/>
              </a:rPr>
              <a:t>Agro</a:t>
            </a:r>
            <a:r>
              <a:rPr lang="en-US" sz="1700" kern="100" dirty="0">
                <a:effectLst/>
                <a:latin typeface="Libre Franklin" pitchFamily="2" charset="77"/>
                <a:ea typeface="Aptos" panose="020B0004020202020204" pitchFamily="34" charset="0"/>
                <a:cs typeface="Times New Roman" panose="02020603050405020304" pitchFamily="18" charset="0"/>
              </a:rPr>
              <a:t>-Environmental Policy, Batie SS, Horan R, eds. Aldershot, UK: Ashgate Publishing.</a:t>
            </a:r>
          </a:p>
          <a:p>
            <a:pPr marL="342900" marR="0" lvl="0" indent="-342900">
              <a:lnSpc>
                <a:spcPct val="115000"/>
              </a:lnSpc>
              <a:spcAft>
                <a:spcPts val="800"/>
              </a:spcAft>
              <a:buFont typeface="Symbol" pitchFamily="2" charset="2"/>
              <a:buChar char=""/>
            </a:pPr>
            <a:r>
              <a:rPr lang="en-US" sz="1700" kern="100" dirty="0">
                <a:effectLst/>
                <a:latin typeface="Libre Franklin" pitchFamily="2" charset="77"/>
                <a:ea typeface="Aptos" panose="020B0004020202020204" pitchFamily="34" charset="0"/>
                <a:cs typeface="Times New Roman" panose="02020603050405020304" pitchFamily="18" charset="0"/>
              </a:rPr>
              <a:t>Foster WE, Rausser GC. 1993. Price Distorting Compensation Serving the Consumer and Taxpayer Interest. Public Choice, 77(2):275–91.</a:t>
            </a:r>
          </a:p>
          <a:p>
            <a:pPr marL="342900" marR="0" lvl="0" indent="-342900">
              <a:lnSpc>
                <a:spcPct val="115000"/>
              </a:lnSpc>
              <a:buFont typeface="Symbol" pitchFamily="2" charset="2"/>
              <a:buChar char=""/>
            </a:pPr>
            <a:r>
              <a:rPr lang="en-US" sz="1700" kern="100" dirty="0">
                <a:effectLst/>
                <a:latin typeface="Libre Franklin" pitchFamily="2" charset="77"/>
                <a:ea typeface="Aptos" panose="020B0004020202020204" pitchFamily="34" charset="0"/>
                <a:cs typeface="Times New Roman" panose="02020603050405020304" pitchFamily="18" charset="0"/>
              </a:rPr>
              <a:t>Rausser GC, Goodhue RE. 2002. Public Policy: Its Many Analytical Dimensions. In Handbook of Agricultural Resource Economics, Vol 2, Ch 39, Gardner BL, Rausser GC, eds., 2058–102. Amsterdam: Elsevier Science, North Holland.</a:t>
            </a:r>
          </a:p>
          <a:p>
            <a:pPr marL="342900" marR="0" lvl="0" indent="-342900">
              <a:lnSpc>
                <a:spcPct val="115000"/>
              </a:lnSpc>
              <a:buFont typeface="Symbol" pitchFamily="2" charset="2"/>
              <a:buChar char=""/>
            </a:pPr>
            <a:r>
              <a:rPr lang="en-US" sz="1700" kern="100" dirty="0">
                <a:effectLst/>
                <a:latin typeface="Libre Franklin" pitchFamily="2" charset="77"/>
                <a:ea typeface="Aptos" panose="020B0004020202020204" pitchFamily="34" charset="0"/>
                <a:cs typeface="Times New Roman" panose="02020603050405020304" pitchFamily="18" charset="0"/>
              </a:rPr>
              <a:t>Rausser GC, </a:t>
            </a:r>
            <a:r>
              <a:rPr lang="en-US" sz="1700" kern="100" dirty="0" err="1">
                <a:effectLst/>
                <a:latin typeface="Libre Franklin" pitchFamily="2" charset="77"/>
                <a:ea typeface="Aptos" panose="020B0004020202020204" pitchFamily="34" charset="0"/>
                <a:cs typeface="Times New Roman" panose="02020603050405020304" pitchFamily="18" charset="0"/>
              </a:rPr>
              <a:t>Swinnen</a:t>
            </a:r>
            <a:r>
              <a:rPr lang="en-US" sz="1700" kern="100" dirty="0">
                <a:effectLst/>
                <a:latin typeface="Libre Franklin" pitchFamily="2" charset="77"/>
                <a:ea typeface="Aptos" panose="020B0004020202020204" pitchFamily="34" charset="0"/>
                <a:cs typeface="Times New Roman" panose="02020603050405020304" pitchFamily="18" charset="0"/>
              </a:rPr>
              <a:t> J, Zusman P. 2011. Political Power and Economic Policy: Theory, Analysis, and Empirical Applications Cambridge: Cambridge University Press</a:t>
            </a:r>
          </a:p>
          <a:p>
            <a:pPr marL="342900" marR="0" lvl="0" indent="-342900">
              <a:lnSpc>
                <a:spcPct val="115000"/>
              </a:lnSpc>
              <a:buFont typeface="Symbol" pitchFamily="2" charset="2"/>
              <a:buChar char=""/>
            </a:pPr>
            <a:r>
              <a:rPr lang="en-US" sz="1700" dirty="0"/>
              <a:t>Foster, William, Jill J. McCluskey, and David Zilberman. “The Way Forward.” </a:t>
            </a:r>
            <a:r>
              <a:rPr lang="en-US" sz="1700" i="1" dirty="0"/>
              <a:t>Modern Agricultural and Resource Economics and Policy: Essays in Honor of Gordon Rausser</a:t>
            </a:r>
            <a:r>
              <a:rPr lang="en-US" sz="1700" dirty="0"/>
              <a:t>, Springer, 24 June 2022, pp. 457–480.</a:t>
            </a:r>
          </a:p>
          <a:p>
            <a:pPr marL="342900" marR="0" lvl="0" indent="-342900">
              <a:lnSpc>
                <a:spcPct val="115000"/>
              </a:lnSpc>
              <a:buFont typeface="Symbol" pitchFamily="2" charset="2"/>
              <a:buChar char=""/>
            </a:pPr>
            <a:r>
              <a:rPr lang="en-US" sz="1700" kern="100" dirty="0">
                <a:effectLst/>
                <a:latin typeface="Libre Franklin" pitchFamily="2" charset="77"/>
                <a:ea typeface="Aptos" panose="020B0004020202020204" pitchFamily="34" charset="0"/>
                <a:cs typeface="Times New Roman" panose="02020603050405020304" pitchFamily="18" charset="0"/>
              </a:rPr>
              <a:t>Rausser, G., Foster, W. The Curation of Smart Governments. In Preparation.</a:t>
            </a:r>
          </a:p>
          <a:p>
            <a:pPr marL="342900" marR="0" lvl="0" indent="-342900">
              <a:lnSpc>
                <a:spcPct val="115000"/>
              </a:lnSpc>
              <a:spcAft>
                <a:spcPts val="800"/>
              </a:spcAft>
              <a:buFont typeface="Symbol" pitchFamily="2" charset="2"/>
              <a:buChar char=""/>
            </a:pPr>
            <a:endParaRPr lang="en-US" sz="1700" kern="100" dirty="0">
              <a:effectLst/>
              <a:latin typeface="Libre Franklin" pitchFamily="2" charset="77"/>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16017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B43D1EA1-957E-4297-B0B6-21A803745424}"/>
                  </a:ext>
                </a:extLst>
              </p:cNvPr>
              <p:cNvSpPr txBox="1"/>
              <p:nvPr/>
            </p:nvSpPr>
            <p:spPr>
              <a:xfrm>
                <a:off x="785005" y="1059396"/>
                <a:ext cx="11279152" cy="5129802"/>
              </a:xfrm>
              <a:prstGeom prst="rect">
                <a:avLst/>
              </a:prstGeom>
              <a:noFill/>
            </p:spPr>
            <p:txBody>
              <a:bodyPr wrap="square" rtlCol="0">
                <a:spAutoFit/>
              </a:bodyPr>
              <a:lstStyle/>
              <a:p>
                <a:pPr marL="457200" indent="-457200">
                  <a:lnSpc>
                    <a:spcPct val="107000"/>
                  </a:lnSpc>
                  <a:spcAft>
                    <a:spcPts val="800"/>
                  </a:spcAft>
                  <a:buFont typeface="Arial" panose="020B0604020202020204" pitchFamily="34" charset="0"/>
                  <a:buChar char="•"/>
                </a:pPr>
                <a:r>
                  <a:rPr lang="en-US" sz="2400" dirty="0">
                    <a:effectLst/>
                    <a:latin typeface="Libre Franklin" pitchFamily="2" charset="77"/>
                    <a:ea typeface="Times New Roman" panose="02020603050405020304" pitchFamily="18" charset="0"/>
                    <a:cs typeface="Times New Roman" panose="02020603050405020304" pitchFamily="18" charset="0"/>
                  </a:rPr>
                  <a:t>To reduce targeted household’s costs of moving, to break blocking coalitions. Aimed at compensating losing households whose asset portfolios are concentrated in factors with mobility levels less than the indifference level </a:t>
                </a:r>
                <a14:m>
                  <m:oMath xmlns:m="http://schemas.openxmlformats.org/officeDocument/2006/math">
                    <m:sSub>
                      <m:sSubPr>
                        <m:ctrlPr>
                          <a:rPr lang="es-CL"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𝜏</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𝐼</m:t>
                        </m:r>
                      </m:sub>
                    </m:sSub>
                  </m:oMath>
                </a14:m>
                <a:r>
                  <a:rPr lang="en-US" sz="2400" dirty="0">
                    <a:effectLst/>
                    <a:latin typeface="Libre Franklin" pitchFamily="2" charset="77"/>
                    <a:ea typeface="Times New Roman" panose="02020603050405020304" pitchFamily="18" charset="0"/>
                    <a:cs typeface="Times New Roman" panose="02020603050405020304" pitchFamily="18" charset="0"/>
                  </a:rPr>
                  <a:t> in Figure below.  Effectively lowers </a:t>
                </a:r>
                <a14:m>
                  <m:oMath xmlns:m="http://schemas.openxmlformats.org/officeDocument/2006/math">
                    <m:sSub>
                      <m:sSubPr>
                        <m:ctrlPr>
                          <a:rPr lang="es-CL"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𝜏</m:t>
                        </m:r>
                      </m:e>
                      <m:sub>
                        <m:r>
                          <a:rPr lang="en-US" sz="2400" b="0" i="1" smtClean="0">
                            <a:latin typeface="Cambria Math" panose="02040503050406030204" pitchFamily="18" charset="0"/>
                            <a:ea typeface="Calibri" panose="020F0502020204030204" pitchFamily="34" charset="0"/>
                            <a:cs typeface="Times New Roman" panose="02020603050405020304" pitchFamily="18" charset="0"/>
                          </a:rPr>
                          <m:t>𝑐</m:t>
                        </m:r>
                      </m:sub>
                    </m:sSub>
                  </m:oMath>
                </a14:m>
                <a:r>
                  <a:rPr lang="en-US" sz="2400" dirty="0">
                    <a:effectLst/>
                    <a:latin typeface="Libre Franklin" pitchFamily="2" charset="77"/>
                    <a:ea typeface="Times New Roman" panose="02020603050405020304" pitchFamily="18" charset="0"/>
                    <a:cs typeface="Times New Roman" panose="02020603050405020304" pitchFamily="18" charset="0"/>
                  </a:rPr>
                  <a:t>.</a:t>
                </a:r>
                <a:endParaRPr lang="en-US" sz="2400" dirty="0">
                  <a:latin typeface="Libre Franklin" pitchFamily="2" charset="77"/>
                  <a:ea typeface="Times New Roman" panose="02020603050405020304" pitchFamily="18" charset="0"/>
                  <a:cs typeface="Times New Roman" panose="02020603050405020304" pitchFamily="18" charset="0"/>
                </a:endParaRPr>
              </a:p>
              <a:p>
                <a:pPr marL="457200" marR="0" indent="-457200">
                  <a:lnSpc>
                    <a:spcPct val="107000"/>
                  </a:lnSpc>
                  <a:spcBef>
                    <a:spcPts val="0"/>
                  </a:spcBef>
                  <a:spcAft>
                    <a:spcPts val="800"/>
                  </a:spcAft>
                  <a:buFont typeface="Arial" panose="020B0604020202020204" pitchFamily="34" charset="0"/>
                  <a:buChar char="•"/>
                </a:pPr>
                <a:r>
                  <a:rPr lang="en-US" sz="2400" dirty="0">
                    <a:latin typeface="Libre Franklin" pitchFamily="2" charset="77"/>
                    <a:ea typeface="Times New Roman" panose="02020603050405020304" pitchFamily="18" charset="0"/>
                    <a:cs typeface="Times New Roman" panose="02020603050405020304" pitchFamily="18" charset="0"/>
                  </a:rPr>
                  <a:t>Only applies to households that do move some of their assets between activities (they are mobile). The subsidy covers a </a:t>
                </a:r>
                <a:r>
                  <a:rPr lang="en-US" sz="2400" dirty="0">
                    <a:effectLst/>
                    <a:latin typeface="Libre Franklin" pitchFamily="2" charset="77"/>
                    <a:ea typeface="Times New Roman" panose="02020603050405020304" pitchFamily="18" charset="0"/>
                    <a:cs typeface="Times New Roman" panose="02020603050405020304" pitchFamily="18" charset="0"/>
                  </a:rPr>
                  <a:t>proportion,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𝜃</m:t>
                    </m:r>
                  </m:oMath>
                </a14:m>
                <a:r>
                  <a:rPr lang="en-US" sz="2400" dirty="0">
                    <a:effectLst/>
                    <a:latin typeface="Libre Franklin" pitchFamily="2" charset="77"/>
                    <a:ea typeface="Times New Roman" panose="02020603050405020304" pitchFamily="18" charset="0"/>
                    <a:cs typeface="Times New Roman" panose="02020603050405020304" pitchFamily="18" charset="0"/>
                  </a:rPr>
                  <a:t>, of costs , reducing the equilibrium wage wedge for a given mobility level</a:t>
                </a:r>
                <a:r>
                  <a:rPr lang="el-GR" sz="2400" dirty="0"/>
                  <a:t> </a:t>
                </a:r>
                <a14:m>
                  <m:oMath xmlns:m="http://schemas.openxmlformats.org/officeDocument/2006/math">
                    <m:r>
                      <a:rPr lang="el-GR" sz="2400" i="1" dirty="0">
                        <a:latin typeface="Cambria Math" panose="02040503050406030204" pitchFamily="18" charset="0"/>
                      </a:rPr>
                      <m:t>𝜏</m:t>
                    </m:r>
                    <m:r>
                      <a:rPr lang="en-US" sz="2400" b="0" i="1" dirty="0" smtClean="0">
                        <a:latin typeface="Cambria Math" panose="02040503050406030204" pitchFamily="18" charset="0"/>
                      </a:rPr>
                      <m:t>.</m:t>
                    </m:r>
                  </m:oMath>
                </a14:m>
                <a:endParaRPr lang="en-US" sz="2400" dirty="0">
                  <a:effectLst/>
                  <a:latin typeface="Libre Franklin" pitchFamily="2" charset="77"/>
                  <a:ea typeface="Times New Roman" panose="02020603050405020304" pitchFamily="18" charset="0"/>
                  <a:cs typeface="Times New Roman" panose="02020603050405020304" pitchFamily="18" charset="0"/>
                </a:endParaRPr>
              </a:p>
              <a:p>
                <a:pPr marL="914400" lvl="1" indent="-457200">
                  <a:lnSpc>
                    <a:spcPct val="107000"/>
                  </a:lnSpc>
                  <a:spcAft>
                    <a:spcPts val="800"/>
                  </a:spcAft>
                  <a:buFont typeface="Arial" panose="020B0604020202020204" pitchFamily="34" charset="0"/>
                  <a:buChar char="•"/>
                </a:pPr>
                <a14:m>
                  <m:oMath xmlns:m="http://schemas.openxmlformats.org/officeDocument/2006/math">
                    <m:sSub>
                      <m:sSubPr>
                        <m:ctrlPr>
                          <a:rPr lang="es-CL"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𝑢</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𝜏</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=[1−(1−</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𝜃</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CL"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𝜏</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CL"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𝑓</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𝜏</m:t>
                        </m:r>
                      </m:sub>
                    </m:sSub>
                  </m:oMath>
                </a14:m>
                <a:endParaRPr lang="es-CL" sz="2400" dirty="0">
                  <a:effectLst/>
                  <a:latin typeface="Libre Franklin" pitchFamily="2" charset="77"/>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400" dirty="0">
                    <a:effectLst/>
                    <a:latin typeface="Libre Franklin" pitchFamily="2" charset="77"/>
                    <a:ea typeface="Times New Roman" panose="02020603050405020304" pitchFamily="18" charset="0"/>
                    <a:cs typeface="Times New Roman" panose="02020603050405020304" pitchFamily="18" charset="0"/>
                  </a:rPr>
                  <a:t>The social cost of retraining/refurbishing a unit of the factor remains </a:t>
                </a:r>
                <a14:m>
                  <m:oMath xmlns:m="http://schemas.openxmlformats.org/officeDocument/2006/math">
                    <m:d>
                      <m:dPr>
                        <m:ctrlPr>
                          <a:rPr lang="es-CL" sz="2400" i="1">
                            <a:effectLst/>
                            <a:latin typeface="Cambria Math" panose="020405030504060302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𝜏</m:t>
                        </m:r>
                      </m:e>
                    </m:d>
                    <m:sSub>
                      <m:sSubPr>
                        <m:ctrlPr>
                          <a:rPr lang="es-CL"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𝑓</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𝜏</m:t>
                        </m:r>
                      </m:sub>
                    </m:sSub>
                  </m:oMath>
                </a14:m>
                <a:r>
                  <a:rPr lang="en-US" sz="2400" dirty="0">
                    <a:effectLst/>
                    <a:latin typeface="Libre Franklin" pitchFamily="2" charset="77"/>
                    <a:ea typeface="Times New Roman" panose="02020603050405020304" pitchFamily="18" charset="0"/>
                    <a:cs typeface="Times New Roman" panose="02020603050405020304" pitchFamily="18" charset="0"/>
                  </a:rPr>
                  <a:t>, which means that (income) taxes pay the remainder per unit:  </a:t>
                </a:r>
                <a14:m>
                  <m:oMath xmlns:m="http://schemas.openxmlformats.org/officeDocument/2006/math">
                    <m:sSub>
                      <m:sSubPr>
                        <m:ctrlPr>
                          <a:rPr lang="es-CL" sz="2400" i="1">
                            <a:effectLst/>
                            <a:latin typeface="Cambria Math" panose="020405030504060302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𝑤</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𝑓</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𝜏</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𝜃</m:t>
                    </m:r>
                    <m:d>
                      <m:dPr>
                        <m:ctrlPr>
                          <a:rPr lang="es-CL" sz="2400" i="1">
                            <a:effectLst/>
                            <a:latin typeface="Cambria Math" panose="020405030504060302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r>
                          <a:rPr lang="en-US" sz="2400" i="1">
                            <a:effectLst/>
                            <a:latin typeface="Cambria Math" panose="02040503050406030204" pitchFamily="18" charset="0"/>
                            <a:ea typeface="Calibri" panose="020F0502020204030204" pitchFamily="34" charset="0"/>
                            <a:cs typeface="Times New Roman" panose="02020603050405020304" pitchFamily="18" charset="0"/>
                          </a:rPr>
                          <m:t>𝜏</m:t>
                        </m:r>
                      </m:e>
                    </m:d>
                  </m:oMath>
                </a14:m>
                <a:r>
                  <a:rPr lang="en-US" sz="2400" dirty="0">
                    <a:effectLst/>
                    <a:latin typeface="Libre Franklin" pitchFamily="2" charset="77"/>
                    <a:ea typeface="Times New Roman" panose="02020603050405020304" pitchFamily="18" charset="0"/>
                    <a:cs typeface="Times New Roman" panose="02020603050405020304" pitchFamily="18" charset="0"/>
                  </a:rPr>
                  <a:t>. Total tax depends on total subsidy paid – complementarity of PEST to PERT has to be large enough. </a:t>
                </a:r>
                <a:endParaRPr lang="es-CL" sz="2400" dirty="0">
                  <a:latin typeface="Libre Franklin" pitchFamily="2" charset="77"/>
                </a:endParaRPr>
              </a:p>
            </p:txBody>
          </p:sp>
        </mc:Choice>
        <mc:Fallback xmlns="">
          <p:sp>
            <p:nvSpPr>
              <p:cNvPr id="4" name="CuadroTexto 3">
                <a:extLst>
                  <a:ext uri="{FF2B5EF4-FFF2-40B4-BE49-F238E27FC236}">
                    <a16:creationId xmlns:a16="http://schemas.microsoft.com/office/drawing/2014/main" id="{B43D1EA1-957E-4297-B0B6-21A803745424}"/>
                  </a:ext>
                </a:extLst>
              </p:cNvPr>
              <p:cNvSpPr txBox="1">
                <a:spLocks noRot="1" noChangeAspect="1" noMove="1" noResize="1" noEditPoints="1" noAdjustHandles="1" noChangeArrowheads="1" noChangeShapeType="1" noTextEdit="1"/>
              </p:cNvSpPr>
              <p:nvPr/>
            </p:nvSpPr>
            <p:spPr>
              <a:xfrm>
                <a:off x="785005" y="1059396"/>
                <a:ext cx="11279152" cy="5129802"/>
              </a:xfrm>
              <a:prstGeom prst="rect">
                <a:avLst/>
              </a:prstGeom>
              <a:blipFill>
                <a:blip r:embed="rId2"/>
                <a:stretch>
                  <a:fillRect l="-757" t="-951" b="-178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6D1CDF21-F882-D74D-87D5-57A5EADF712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3" name="Google Shape;459;p34">
            <a:extLst>
              <a:ext uri="{FF2B5EF4-FFF2-40B4-BE49-F238E27FC236}">
                <a16:creationId xmlns:a16="http://schemas.microsoft.com/office/drawing/2014/main" id="{FC501E84-9E5C-B46F-A01A-750F12C5D01A}"/>
              </a:ext>
            </a:extLst>
          </p:cNvPr>
          <p:cNvSpPr txBox="1">
            <a:spLocks/>
          </p:cNvSpPr>
          <p:nvPr/>
        </p:nvSpPr>
        <p:spPr>
          <a:xfrm>
            <a:off x="511368" y="243262"/>
            <a:ext cx="11552788" cy="970559"/>
          </a:xfrm>
          <a:prstGeom prst="rect">
            <a:avLst/>
          </a:prstGeom>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dirty="0">
                <a:latin typeface="Libre Franklin" pitchFamily="2" charset="77"/>
              </a:rPr>
              <a:t>A Smart Retraining Compensatory PEST</a:t>
            </a:r>
          </a:p>
        </p:txBody>
      </p:sp>
    </p:spTree>
    <p:extLst>
      <p:ext uri="{BB962C8B-B14F-4D97-AF65-F5344CB8AC3E}">
        <p14:creationId xmlns:p14="http://schemas.microsoft.com/office/powerpoint/2010/main" val="3894695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adroTexto 30">
            <a:extLst>
              <a:ext uri="{FF2B5EF4-FFF2-40B4-BE49-F238E27FC236}">
                <a16:creationId xmlns:a16="http://schemas.microsoft.com/office/drawing/2014/main" id="{44B27C18-7AEF-42D3-A145-2940170D7CA2}"/>
              </a:ext>
            </a:extLst>
          </p:cNvPr>
          <p:cNvSpPr txBox="1"/>
          <p:nvPr/>
        </p:nvSpPr>
        <p:spPr>
          <a:xfrm>
            <a:off x="889000" y="-59451"/>
            <a:ext cx="11303000" cy="769441"/>
          </a:xfrm>
          <a:prstGeom prst="rect">
            <a:avLst/>
          </a:prstGeom>
          <a:noFill/>
        </p:spPr>
        <p:txBody>
          <a:bodyPr wrap="square" rtlCol="0">
            <a:spAutoFit/>
          </a:bodyPr>
          <a:lstStyle/>
          <a:p>
            <a:pPr algn="ctr"/>
            <a:r>
              <a:rPr lang="en-US" sz="2200" b="1" dirty="0">
                <a:effectLst/>
                <a:latin typeface="Libre Franklin" pitchFamily="2" charset="77"/>
                <a:ea typeface="Times New Roman" panose="02020603050405020304" pitchFamily="18" charset="0"/>
                <a:cs typeface="Times New Roman" panose="02020603050405020304" pitchFamily="18" charset="0"/>
              </a:rPr>
              <a:t>The relationship between wages and mobility levels in two industries following the introduction of an unbalanced PERT and retraining PEST.</a:t>
            </a:r>
            <a:endParaRPr lang="es-CL" sz="2200" b="1" dirty="0">
              <a:effectLst/>
              <a:latin typeface="Libre Franklin" pitchFamily="2" charset="77"/>
              <a:ea typeface="Calibri" panose="020F0502020204030204" pitchFamily="34" charset="0"/>
              <a:cs typeface="Times New Roman" panose="02020603050405020304" pitchFamily="18" charset="0"/>
            </a:endParaRPr>
          </a:p>
        </p:txBody>
      </p:sp>
      <p:pic>
        <p:nvPicPr>
          <p:cNvPr id="32" name="Imagen 31">
            <a:extLst>
              <a:ext uri="{FF2B5EF4-FFF2-40B4-BE49-F238E27FC236}">
                <a16:creationId xmlns:a16="http://schemas.microsoft.com/office/drawing/2014/main" id="{D4B8C597-A638-4559-BCCF-D36D933842B4}"/>
              </a:ext>
            </a:extLst>
          </p:cNvPr>
          <p:cNvPicPr>
            <a:picLocks noChangeAspect="1"/>
          </p:cNvPicPr>
          <p:nvPr/>
        </p:nvPicPr>
        <p:blipFill>
          <a:blip r:embed="rId2"/>
          <a:stretch>
            <a:fillRect/>
          </a:stretch>
        </p:blipFill>
        <p:spPr>
          <a:xfrm>
            <a:off x="2261586" y="766172"/>
            <a:ext cx="7869765" cy="6091828"/>
          </a:xfrm>
          <a:prstGeom prst="rect">
            <a:avLst/>
          </a:prstGeom>
        </p:spPr>
      </p:pic>
      <p:sp>
        <p:nvSpPr>
          <p:cNvPr id="2" name="CuadroTexto 1">
            <a:extLst>
              <a:ext uri="{FF2B5EF4-FFF2-40B4-BE49-F238E27FC236}">
                <a16:creationId xmlns:a16="http://schemas.microsoft.com/office/drawing/2014/main" id="{E791CCEE-0A39-402F-8155-A1F0FE611073}"/>
              </a:ext>
            </a:extLst>
          </p:cNvPr>
          <p:cNvSpPr txBox="1"/>
          <p:nvPr/>
        </p:nvSpPr>
        <p:spPr>
          <a:xfrm>
            <a:off x="889000" y="4007346"/>
            <a:ext cx="1372586" cy="1200329"/>
          </a:xfrm>
          <a:prstGeom prst="rect">
            <a:avLst/>
          </a:prstGeom>
          <a:noFill/>
        </p:spPr>
        <p:txBody>
          <a:bodyPr wrap="square" rtlCol="0">
            <a:spAutoFit/>
          </a:bodyPr>
          <a:lstStyle/>
          <a:p>
            <a:pPr algn="ctr"/>
            <a:r>
              <a:rPr lang="en-US" dirty="0">
                <a:latin typeface="Garamond" panose="02020404030301010803" pitchFamily="18" charset="0"/>
              </a:rPr>
              <a:t>Returns decline for the most immobile</a:t>
            </a:r>
          </a:p>
        </p:txBody>
      </p:sp>
      <p:cxnSp>
        <p:nvCxnSpPr>
          <p:cNvPr id="10" name="Conector recto de flecha 9">
            <a:extLst>
              <a:ext uri="{FF2B5EF4-FFF2-40B4-BE49-F238E27FC236}">
                <a16:creationId xmlns:a16="http://schemas.microsoft.com/office/drawing/2014/main" id="{859F4E53-CC87-42EC-B332-6CC1718E248D}"/>
              </a:ext>
            </a:extLst>
          </p:cNvPr>
          <p:cNvCxnSpPr>
            <a:cxnSpLocks/>
          </p:cNvCxnSpPr>
          <p:nvPr/>
        </p:nvCxnSpPr>
        <p:spPr>
          <a:xfrm>
            <a:off x="2991774" y="4474346"/>
            <a:ext cx="0" cy="2663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15BF41AF-D711-4C07-98EB-EE33E8E023D9}"/>
              </a:ext>
            </a:extLst>
          </p:cNvPr>
          <p:cNvSpPr txBox="1"/>
          <p:nvPr/>
        </p:nvSpPr>
        <p:spPr>
          <a:xfrm>
            <a:off x="881152" y="822452"/>
            <a:ext cx="1372586" cy="1200329"/>
          </a:xfrm>
          <a:prstGeom prst="rect">
            <a:avLst/>
          </a:prstGeom>
          <a:noFill/>
        </p:spPr>
        <p:txBody>
          <a:bodyPr wrap="square" rtlCol="0">
            <a:spAutoFit/>
          </a:bodyPr>
          <a:lstStyle/>
          <a:p>
            <a:pPr algn="ctr"/>
            <a:r>
              <a:rPr lang="en-US" dirty="0">
                <a:latin typeface="Garamond" panose="02020404030301010803" pitchFamily="18" charset="0"/>
              </a:rPr>
              <a:t>Returns increase for the most mobile</a:t>
            </a:r>
          </a:p>
        </p:txBody>
      </p:sp>
      <p:cxnSp>
        <p:nvCxnSpPr>
          <p:cNvPr id="16" name="Conector recto de flecha 15">
            <a:extLst>
              <a:ext uri="{FF2B5EF4-FFF2-40B4-BE49-F238E27FC236}">
                <a16:creationId xmlns:a16="http://schemas.microsoft.com/office/drawing/2014/main" id="{4E5901D4-43AA-40C1-9D6C-6468AD143412}"/>
              </a:ext>
            </a:extLst>
          </p:cNvPr>
          <p:cNvCxnSpPr>
            <a:cxnSpLocks/>
          </p:cNvCxnSpPr>
          <p:nvPr/>
        </p:nvCxnSpPr>
        <p:spPr>
          <a:xfrm flipV="1">
            <a:off x="2991774" y="1260630"/>
            <a:ext cx="0" cy="2308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CB49851F-7150-430A-9FF8-1962E2F47867}"/>
              </a:ext>
            </a:extLst>
          </p:cNvPr>
          <p:cNvSpPr txBox="1"/>
          <p:nvPr/>
        </p:nvSpPr>
        <p:spPr>
          <a:xfrm>
            <a:off x="10559788" y="1236269"/>
            <a:ext cx="1372586" cy="923330"/>
          </a:xfrm>
          <a:prstGeom prst="rect">
            <a:avLst/>
          </a:prstGeom>
          <a:noFill/>
        </p:spPr>
        <p:txBody>
          <a:bodyPr wrap="square" rtlCol="0">
            <a:spAutoFit/>
          </a:bodyPr>
          <a:lstStyle/>
          <a:p>
            <a:pPr algn="ctr"/>
            <a:r>
              <a:rPr lang="en-US" dirty="0">
                <a:latin typeface="Garamond" panose="02020404030301010803" pitchFamily="18" charset="0"/>
              </a:rPr>
              <a:t>PEST increases competition. </a:t>
            </a:r>
          </a:p>
        </p:txBody>
      </p:sp>
      <p:cxnSp>
        <p:nvCxnSpPr>
          <p:cNvPr id="4" name="Conector recto 3">
            <a:extLst>
              <a:ext uri="{FF2B5EF4-FFF2-40B4-BE49-F238E27FC236}">
                <a16:creationId xmlns:a16="http://schemas.microsoft.com/office/drawing/2014/main" id="{619E05AF-B96E-4E6C-BF14-570CE31394FC}"/>
              </a:ext>
            </a:extLst>
          </p:cNvPr>
          <p:cNvCxnSpPr/>
          <p:nvPr/>
        </p:nvCxnSpPr>
        <p:spPr>
          <a:xfrm>
            <a:off x="7004482" y="49626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7F7D80E1-4DC2-416F-95BC-FF34B948A3FF}"/>
              </a:ext>
            </a:extLst>
          </p:cNvPr>
          <p:cNvCxnSpPr/>
          <p:nvPr/>
        </p:nvCxnSpPr>
        <p:spPr>
          <a:xfrm flipV="1">
            <a:off x="5069150" y="4660777"/>
            <a:ext cx="0" cy="390617"/>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14" name="Conector recto 13">
            <a:extLst>
              <a:ext uri="{FF2B5EF4-FFF2-40B4-BE49-F238E27FC236}">
                <a16:creationId xmlns:a16="http://schemas.microsoft.com/office/drawing/2014/main" id="{3C901141-CB1B-492D-B232-9EA3FD74AED8}"/>
              </a:ext>
            </a:extLst>
          </p:cNvPr>
          <p:cNvCxnSpPr>
            <a:cxnSpLocks/>
          </p:cNvCxnSpPr>
          <p:nvPr/>
        </p:nvCxnSpPr>
        <p:spPr>
          <a:xfrm flipV="1">
            <a:off x="6924583" y="4350060"/>
            <a:ext cx="0" cy="701334"/>
          </a:xfrm>
          <a:prstGeom prst="line">
            <a:avLst/>
          </a:prstGeom>
          <a:ln w="1905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17DDECE9-44E3-4B9B-89AE-80C5FC359767}"/>
                  </a:ext>
                </a:extLst>
              </p:cNvPr>
              <p:cNvSpPr txBox="1"/>
              <p:nvPr/>
            </p:nvSpPr>
            <p:spPr>
              <a:xfrm>
                <a:off x="5076999" y="4709604"/>
                <a:ext cx="1847582"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𝑐</m:t>
                        </m:r>
                      </m:sub>
                    </m:sSub>
                  </m:oMath>
                </a14:m>
                <a:r>
                  <a:rPr lang="en-US" dirty="0">
                    <a:latin typeface="Garamond" panose="02020404030301010803" pitchFamily="18" charset="0"/>
                  </a:rPr>
                  <a:t> </a:t>
                </a:r>
                <a:r>
                  <a:rPr lang="en-US" sz="1100" dirty="0">
                    <a:latin typeface="Garamond" panose="02020404030301010803" pitchFamily="18" charset="0"/>
                  </a:rPr>
                  <a:t>with subsidy</a:t>
                </a:r>
                <a:endParaRPr lang="en-US" dirty="0">
                  <a:latin typeface="Garamond" panose="02020404030301010803" pitchFamily="18" charset="0"/>
                </a:endParaRPr>
              </a:p>
            </p:txBody>
          </p:sp>
        </mc:Choice>
        <mc:Fallback xmlns="">
          <p:sp>
            <p:nvSpPr>
              <p:cNvPr id="8" name="CuadroTexto 7">
                <a:extLst>
                  <a:ext uri="{FF2B5EF4-FFF2-40B4-BE49-F238E27FC236}">
                    <a16:creationId xmlns:a16="http://schemas.microsoft.com/office/drawing/2014/main" id="{17DDECE9-44E3-4B9B-89AE-80C5FC359767}"/>
                  </a:ext>
                </a:extLst>
              </p:cNvPr>
              <p:cNvSpPr txBox="1">
                <a:spLocks noRot="1" noChangeAspect="1" noMove="1" noResize="1" noEditPoints="1" noAdjustHandles="1" noChangeArrowheads="1" noChangeShapeType="1" noTextEdit="1"/>
              </p:cNvSpPr>
              <p:nvPr/>
            </p:nvSpPr>
            <p:spPr>
              <a:xfrm>
                <a:off x="5076999" y="4709604"/>
                <a:ext cx="1847582" cy="369332"/>
              </a:xfrm>
              <a:prstGeom prst="rect">
                <a:avLst/>
              </a:prstGeom>
              <a:blipFill>
                <a:blip r:embed="rId3"/>
                <a:stretch>
                  <a:fillRect b="-5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216FFAF0-F287-4097-AFC4-BA78E8CC7263}"/>
                  </a:ext>
                </a:extLst>
              </p:cNvPr>
              <p:cNvSpPr txBox="1"/>
              <p:nvPr/>
            </p:nvSpPr>
            <p:spPr>
              <a:xfrm>
                <a:off x="6540500" y="4907132"/>
                <a:ext cx="1847582"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𝑐</m:t>
                        </m:r>
                      </m:sub>
                    </m:sSub>
                  </m:oMath>
                </a14:m>
                <a:r>
                  <a:rPr lang="en-US" dirty="0">
                    <a:latin typeface="Garamond" panose="02020404030301010803" pitchFamily="18" charset="0"/>
                  </a:rPr>
                  <a:t> </a:t>
                </a:r>
                <a:r>
                  <a:rPr lang="en-US" sz="1100" dirty="0">
                    <a:latin typeface="Garamond" panose="02020404030301010803" pitchFamily="18" charset="0"/>
                  </a:rPr>
                  <a:t>without subsidy</a:t>
                </a:r>
                <a:endParaRPr lang="en-US" dirty="0">
                  <a:latin typeface="Garamond" panose="02020404030301010803" pitchFamily="18" charset="0"/>
                </a:endParaRPr>
              </a:p>
            </p:txBody>
          </p:sp>
        </mc:Choice>
        <mc:Fallback xmlns="">
          <p:sp>
            <p:nvSpPr>
              <p:cNvPr id="17" name="CuadroTexto 16">
                <a:extLst>
                  <a:ext uri="{FF2B5EF4-FFF2-40B4-BE49-F238E27FC236}">
                    <a16:creationId xmlns:a16="http://schemas.microsoft.com/office/drawing/2014/main" id="{216FFAF0-F287-4097-AFC4-BA78E8CC7263}"/>
                  </a:ext>
                </a:extLst>
              </p:cNvPr>
              <p:cNvSpPr txBox="1">
                <a:spLocks noRot="1" noChangeAspect="1" noMove="1" noResize="1" noEditPoints="1" noAdjustHandles="1" noChangeArrowheads="1" noChangeShapeType="1" noTextEdit="1"/>
              </p:cNvSpPr>
              <p:nvPr/>
            </p:nvSpPr>
            <p:spPr>
              <a:xfrm>
                <a:off x="6540500" y="4907132"/>
                <a:ext cx="1847582" cy="369332"/>
              </a:xfrm>
              <a:prstGeom prst="rect">
                <a:avLst/>
              </a:prstGeom>
              <a:blipFill>
                <a:blip r:embed="rId4"/>
                <a:stretch>
                  <a:fillRect b="-327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E2EB2407-8B47-4955-9D9C-B64CE084C6E5}"/>
                  </a:ext>
                </a:extLst>
              </p:cNvPr>
              <p:cNvSpPr txBox="1"/>
              <p:nvPr/>
            </p:nvSpPr>
            <p:spPr>
              <a:xfrm>
                <a:off x="5475633" y="3680065"/>
                <a:ext cx="1847582" cy="369332"/>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s-CL" b="0" i="1" smtClean="0">
                            <a:latin typeface="Cambria Math" panose="02040503050406030204" pitchFamily="18" charset="0"/>
                          </a:rPr>
                          <m:t>𝐼</m:t>
                        </m:r>
                      </m:sub>
                    </m:sSub>
                  </m:oMath>
                </a14:m>
                <a:r>
                  <a:rPr lang="en-US" dirty="0">
                    <a:latin typeface="Garamond" panose="02020404030301010803" pitchFamily="18" charset="0"/>
                  </a:rPr>
                  <a:t> </a:t>
                </a:r>
                <a:r>
                  <a:rPr lang="en-US" sz="1100" dirty="0">
                    <a:latin typeface="Garamond" panose="02020404030301010803" pitchFamily="18" charset="0"/>
                  </a:rPr>
                  <a:t>with subsidy</a:t>
                </a:r>
                <a:endParaRPr lang="en-US" dirty="0">
                  <a:latin typeface="Garamond" panose="02020404030301010803" pitchFamily="18" charset="0"/>
                </a:endParaRPr>
              </a:p>
            </p:txBody>
          </p:sp>
        </mc:Choice>
        <mc:Fallback xmlns="">
          <p:sp>
            <p:nvSpPr>
              <p:cNvPr id="18" name="CuadroTexto 17">
                <a:extLst>
                  <a:ext uri="{FF2B5EF4-FFF2-40B4-BE49-F238E27FC236}">
                    <a16:creationId xmlns:a16="http://schemas.microsoft.com/office/drawing/2014/main" id="{E2EB2407-8B47-4955-9D9C-B64CE084C6E5}"/>
                  </a:ext>
                </a:extLst>
              </p:cNvPr>
              <p:cNvSpPr txBox="1">
                <a:spLocks noRot="1" noChangeAspect="1" noMove="1" noResize="1" noEditPoints="1" noAdjustHandles="1" noChangeArrowheads="1" noChangeShapeType="1" noTextEdit="1"/>
              </p:cNvSpPr>
              <p:nvPr/>
            </p:nvSpPr>
            <p:spPr>
              <a:xfrm>
                <a:off x="5475633" y="3680065"/>
                <a:ext cx="1847582" cy="369332"/>
              </a:xfrm>
              <a:prstGeom prst="rect">
                <a:avLst/>
              </a:prstGeom>
              <a:blipFill>
                <a:blip r:embed="rId5"/>
                <a:stretch>
                  <a:fillRect b="-5000"/>
                </a:stretch>
              </a:blipFill>
            </p:spPr>
            <p:txBody>
              <a:bodyPr/>
              <a:lstStyle/>
              <a:p>
                <a:r>
                  <a:rPr lang="es-CL">
                    <a:noFill/>
                  </a:rPr>
                  <a:t> </a:t>
                </a:r>
              </a:p>
            </p:txBody>
          </p:sp>
        </mc:Fallback>
      </mc:AlternateContent>
      <p:sp>
        <p:nvSpPr>
          <p:cNvPr id="19" name="CuadroTexto 18">
            <a:extLst>
              <a:ext uri="{FF2B5EF4-FFF2-40B4-BE49-F238E27FC236}">
                <a16:creationId xmlns:a16="http://schemas.microsoft.com/office/drawing/2014/main" id="{19DBBDA2-992E-48CB-97B5-89A7DEC864EF}"/>
              </a:ext>
            </a:extLst>
          </p:cNvPr>
          <p:cNvSpPr txBox="1"/>
          <p:nvPr/>
        </p:nvSpPr>
        <p:spPr>
          <a:xfrm>
            <a:off x="7472139" y="4798661"/>
            <a:ext cx="1847582" cy="261610"/>
          </a:xfrm>
          <a:prstGeom prst="rect">
            <a:avLst/>
          </a:prstGeom>
          <a:noFill/>
        </p:spPr>
        <p:txBody>
          <a:bodyPr wrap="square" rtlCol="0">
            <a:spAutoFit/>
          </a:bodyPr>
          <a:lstStyle/>
          <a:p>
            <a:r>
              <a:rPr lang="en-US" sz="1100" dirty="0">
                <a:latin typeface="Garamond" panose="02020404030301010803" pitchFamily="18" charset="0"/>
              </a:rPr>
              <a:t>without subsidy</a:t>
            </a:r>
            <a:endParaRPr lang="en-US" dirty="0">
              <a:latin typeface="Garamond" panose="02020404030301010803" pitchFamily="18" charset="0"/>
            </a:endParaRPr>
          </a:p>
        </p:txBody>
      </p:sp>
      <p:cxnSp>
        <p:nvCxnSpPr>
          <p:cNvPr id="11" name="Conector recto de flecha 10">
            <a:extLst>
              <a:ext uri="{FF2B5EF4-FFF2-40B4-BE49-F238E27FC236}">
                <a16:creationId xmlns:a16="http://schemas.microsoft.com/office/drawing/2014/main" id="{57441CFE-F6B0-4453-B531-7653B44C921F}"/>
              </a:ext>
            </a:extLst>
          </p:cNvPr>
          <p:cNvCxnSpPr>
            <a:cxnSpLocks/>
          </p:cNvCxnSpPr>
          <p:nvPr/>
        </p:nvCxnSpPr>
        <p:spPr>
          <a:xfrm>
            <a:off x="6096000" y="3932786"/>
            <a:ext cx="475439" cy="17460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68F1D5F-CD4B-B558-8588-9195A484D5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pic>
        <p:nvPicPr>
          <p:cNvPr id="9" name="Imagen 8">
            <a:extLst>
              <a:ext uri="{FF2B5EF4-FFF2-40B4-BE49-F238E27FC236}">
                <a16:creationId xmlns:a16="http://schemas.microsoft.com/office/drawing/2014/main" id="{295211EC-A882-440A-817A-E95E28CA46D6}"/>
              </a:ext>
            </a:extLst>
          </p:cNvPr>
          <p:cNvPicPr>
            <a:picLocks noChangeAspect="1"/>
          </p:cNvPicPr>
          <p:nvPr/>
        </p:nvPicPr>
        <p:blipFill>
          <a:blip r:embed="rId6"/>
          <a:stretch>
            <a:fillRect/>
          </a:stretch>
        </p:blipFill>
        <p:spPr>
          <a:xfrm>
            <a:off x="3727830" y="5512467"/>
            <a:ext cx="5687219" cy="238158"/>
          </a:xfrm>
          <a:prstGeom prst="rect">
            <a:avLst/>
          </a:prstGeom>
        </p:spPr>
      </p:pic>
      <p:cxnSp>
        <p:nvCxnSpPr>
          <p:cNvPr id="12" name="Conector recto de flecha 11">
            <a:extLst>
              <a:ext uri="{FF2B5EF4-FFF2-40B4-BE49-F238E27FC236}">
                <a16:creationId xmlns:a16="http://schemas.microsoft.com/office/drawing/2014/main" id="{04D4364E-6FCE-4695-8F7C-254DC92DA226}"/>
              </a:ext>
            </a:extLst>
          </p:cNvPr>
          <p:cNvCxnSpPr/>
          <p:nvPr/>
        </p:nvCxnSpPr>
        <p:spPr>
          <a:xfrm flipV="1">
            <a:off x="5931594" y="4421079"/>
            <a:ext cx="0" cy="1864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863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0B3A23-165F-4A42-994C-29CFC7743DE6}"/>
              </a:ext>
            </a:extLst>
          </p:cNvPr>
          <p:cNvSpPr txBox="1"/>
          <p:nvPr/>
        </p:nvSpPr>
        <p:spPr>
          <a:xfrm>
            <a:off x="767751" y="1573069"/>
            <a:ext cx="11136701" cy="4816703"/>
          </a:xfrm>
          <a:prstGeom prst="rect">
            <a:avLst/>
          </a:prstGeom>
          <a:noFill/>
        </p:spPr>
        <p:txBody>
          <a:bodyPr wrap="square" rtlCol="0">
            <a:spAutoFit/>
          </a:bodyPr>
          <a:lstStyle/>
          <a:p>
            <a:r>
              <a:rPr lang="en-US" sz="2400" dirty="0">
                <a:latin typeface="Libre Franklin" pitchFamily="2" charset="77"/>
                <a:ea typeface="Calibri" panose="020F0502020204030204" pitchFamily="34" charset="0"/>
                <a:cs typeface="Times New Roman" panose="02020603050405020304" pitchFamily="18" charset="0"/>
              </a:rPr>
              <a:t>With the increase in mobility induced by a retraining/refurbishing PEST, while the total size of the pie shrinks relative to a stand-alone PERT, we find that:</a:t>
            </a:r>
            <a:endParaRPr lang="en-US" sz="2400" b="1" dirty="0">
              <a:latin typeface="Libre Franklin" pitchFamily="2" charset="77"/>
              <a:ea typeface="Calibri" panose="020F0502020204030204" pitchFamily="34" charset="0"/>
              <a:cs typeface="Times New Roman" panose="02020603050405020304" pitchFamily="18" charset="0"/>
            </a:endParaRPr>
          </a:p>
          <a:p>
            <a:endParaRPr lang="en-US" sz="2400" b="1" dirty="0">
              <a:latin typeface="Libre Franklin" pitchFamily="2" charset="77"/>
              <a:ea typeface="Calibri" panose="020F0502020204030204" pitchFamily="34" charset="0"/>
              <a:cs typeface="Times New Roman" panose="02020603050405020304" pitchFamily="18" charset="0"/>
            </a:endParaRPr>
          </a:p>
          <a:p>
            <a:pPr>
              <a:spcBef>
                <a:spcPts val="500"/>
              </a:spcBef>
              <a:spcAft>
                <a:spcPts val="500"/>
              </a:spcAft>
            </a:pPr>
            <a:r>
              <a:rPr lang="en-US" sz="2400" b="1" dirty="0">
                <a:effectLst/>
                <a:latin typeface="Libre Franklin" pitchFamily="2" charset="77"/>
                <a:ea typeface="Calibri" panose="020F0502020204030204" pitchFamily="34" charset="0"/>
                <a:cs typeface="Times New Roman" panose="02020603050405020304" pitchFamily="18" charset="0"/>
              </a:rPr>
              <a:t>Proposition 5: </a:t>
            </a:r>
            <a:r>
              <a:rPr lang="en-US" sz="2400" dirty="0">
                <a:latin typeface="Libre Franklin" pitchFamily="2" charset="77"/>
                <a:ea typeface="Calibri" panose="020F0502020204030204" pitchFamily="34" charset="0"/>
                <a:cs typeface="Times New Roman" panose="02020603050405020304" pitchFamily="18" charset="0"/>
              </a:rPr>
              <a:t>Within a range of lower levels of mobility, retraining intensifies competition and lowers returns in the favored industry but, importantly, raises returns in the unfavored.</a:t>
            </a:r>
          </a:p>
          <a:p>
            <a:pPr>
              <a:spcBef>
                <a:spcPts val="500"/>
              </a:spcBef>
              <a:spcAft>
                <a:spcPts val="500"/>
              </a:spcAft>
            </a:pPr>
            <a:r>
              <a:rPr lang="en-US" sz="2400" b="1" dirty="0">
                <a:latin typeface="Libre Franklin" pitchFamily="2" charset="77"/>
              </a:rPr>
              <a:t>Proposition 6: </a:t>
            </a:r>
            <a:r>
              <a:rPr lang="en-US" sz="2400" dirty="0">
                <a:effectLst/>
                <a:latin typeface="Libre Franklin" pitchFamily="2" charset="77"/>
                <a:ea typeface="Calibri" panose="020F0502020204030204" pitchFamily="34" charset="0"/>
                <a:cs typeface="Times New Roman" panose="02020603050405020304" pitchFamily="18" charset="0"/>
              </a:rPr>
              <a:t>Immobile assets in industries favored by the PERT will experience positive changes in returns, while those in unfavored industries will face negative changes.</a:t>
            </a:r>
          </a:p>
          <a:p>
            <a:pPr>
              <a:spcBef>
                <a:spcPts val="500"/>
              </a:spcBef>
              <a:spcAft>
                <a:spcPts val="500"/>
              </a:spcAft>
            </a:pPr>
            <a:r>
              <a:rPr lang="en-US" sz="2400" b="1" dirty="0">
                <a:latin typeface="Libre Franklin" pitchFamily="2" charset="77"/>
              </a:rPr>
              <a:t>Proposition 7: </a:t>
            </a:r>
            <a:r>
              <a:rPr lang="en-US" sz="2400" dirty="0">
                <a:latin typeface="Libre Franklin" pitchFamily="2" charset="77"/>
                <a:ea typeface="Calibri" panose="020F0502020204030204" pitchFamily="34" charset="0"/>
                <a:cs typeface="Times New Roman" panose="02020603050405020304" pitchFamily="18" charset="0"/>
              </a:rPr>
              <a:t>The compensatory PEST complements the PERT by shifting more assets to the higher productivity sector.</a:t>
            </a:r>
            <a:endParaRPr lang="en-US" sz="2400" dirty="0">
              <a:effectLst/>
              <a:latin typeface="Libre Franklin" pitchFamily="2" charset="77"/>
              <a:ea typeface="Calibri" panose="020F0502020204030204" pitchFamily="34" charset="0"/>
              <a:cs typeface="Times New Roman" panose="02020603050405020304" pitchFamily="18" charset="0"/>
            </a:endParaRPr>
          </a:p>
          <a:p>
            <a:endParaRPr lang="es-CL" dirty="0">
              <a:latin typeface="Libre Franklin" pitchFamily="2" charset="77"/>
            </a:endParaRPr>
          </a:p>
        </p:txBody>
      </p:sp>
      <p:sp>
        <p:nvSpPr>
          <p:cNvPr id="3" name="Slide Number Placeholder 2">
            <a:extLst>
              <a:ext uri="{FF2B5EF4-FFF2-40B4-BE49-F238E27FC236}">
                <a16:creationId xmlns:a16="http://schemas.microsoft.com/office/drawing/2014/main" id="{DB750912-DE18-12D2-F3D5-1C455D7BBB2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
        <p:nvSpPr>
          <p:cNvPr id="4" name="Google Shape;459;p34">
            <a:extLst>
              <a:ext uri="{FF2B5EF4-FFF2-40B4-BE49-F238E27FC236}">
                <a16:creationId xmlns:a16="http://schemas.microsoft.com/office/drawing/2014/main" id="{EDC0AE8D-B721-F3B9-419B-610C208DC186}"/>
              </a:ext>
            </a:extLst>
          </p:cNvPr>
          <p:cNvSpPr txBox="1">
            <a:spLocks/>
          </p:cNvSpPr>
          <p:nvPr/>
        </p:nvSpPr>
        <p:spPr>
          <a:xfrm>
            <a:off x="639212" y="154177"/>
            <a:ext cx="11552788" cy="970559"/>
          </a:xfrm>
          <a:prstGeom prst="rect">
            <a:avLst/>
          </a:prstGeom>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dirty="0">
                <a:latin typeface="Libre Franklin" pitchFamily="2" charset="77"/>
              </a:rPr>
              <a:t>Propositions</a:t>
            </a:r>
            <a:endParaRPr lang="en-US" sz="4400" b="1" dirty="0">
              <a:latin typeface="Libre Franklin" pitchFamily="2" charset="77"/>
            </a:endParaRPr>
          </a:p>
        </p:txBody>
      </p:sp>
    </p:spTree>
    <p:extLst>
      <p:ext uri="{BB962C8B-B14F-4D97-AF65-F5344CB8AC3E}">
        <p14:creationId xmlns:p14="http://schemas.microsoft.com/office/powerpoint/2010/main" val="2126641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7DD8A-CF28-96E7-FDC3-0F6BDEF8152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DB64BA-50D2-2828-6304-19E7155D564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
        <p:nvSpPr>
          <p:cNvPr id="3" name="TextBox 2">
            <a:extLst>
              <a:ext uri="{FF2B5EF4-FFF2-40B4-BE49-F238E27FC236}">
                <a16:creationId xmlns:a16="http://schemas.microsoft.com/office/drawing/2014/main" id="{662F8B73-4D2A-9513-1C60-D98B2A781AB6}"/>
              </a:ext>
            </a:extLst>
          </p:cNvPr>
          <p:cNvSpPr txBox="1"/>
          <p:nvPr/>
        </p:nvSpPr>
        <p:spPr>
          <a:xfrm>
            <a:off x="780757" y="1406869"/>
            <a:ext cx="11213085" cy="4445832"/>
          </a:xfrm>
          <a:prstGeom prst="rect">
            <a:avLst/>
          </a:prstGeom>
          <a:noFill/>
        </p:spPr>
        <p:txBody>
          <a:bodyPr wrap="square" rtlCol="0">
            <a:spAutoFit/>
          </a:bodyPr>
          <a:lstStyle/>
          <a:p>
            <a:pPr marL="342900" marR="0" indent="-342900">
              <a:lnSpc>
                <a:spcPct val="107000"/>
              </a:lnSpc>
              <a:spcBef>
                <a:spcPts val="800"/>
              </a:spcBef>
              <a:spcAft>
                <a:spcPts val="800"/>
              </a:spcAft>
              <a:buFont typeface="Arial" panose="020B0604020202020204" pitchFamily="34" charset="0"/>
              <a:buChar char="•"/>
            </a:pPr>
            <a:r>
              <a:rPr lang="en-US" sz="2400" dirty="0">
                <a:effectLst/>
                <a:latin typeface="Libre Franklin" pitchFamily="2" charset="77"/>
                <a:ea typeface="Times New Roman" panose="02020603050405020304" pitchFamily="18" charset="0"/>
                <a:cs typeface="Times New Roman" panose="02020603050405020304" pitchFamily="18" charset="0"/>
              </a:rPr>
              <a:t>Targeted to a group more probable to support the PERT.</a:t>
            </a:r>
            <a:endParaRPr lang="en-US" sz="2400" dirty="0">
              <a:latin typeface="Libre Franklin" pitchFamily="2" charset="77"/>
              <a:ea typeface="Times New Roman" panose="02020603050405020304" pitchFamily="18" charset="0"/>
              <a:cs typeface="Times New Roman" panose="02020603050405020304" pitchFamily="18" charset="0"/>
            </a:endParaRPr>
          </a:p>
          <a:p>
            <a:pPr marL="342900" marR="0" indent="-342900">
              <a:lnSpc>
                <a:spcPct val="107000"/>
              </a:lnSpc>
              <a:spcBef>
                <a:spcPts val="800"/>
              </a:spcBef>
              <a:spcAft>
                <a:spcPts val="800"/>
              </a:spcAft>
              <a:buFont typeface="Arial" panose="020B0604020202020204" pitchFamily="34" charset="0"/>
              <a:buChar char="•"/>
            </a:pPr>
            <a:r>
              <a:rPr lang="en-US" sz="2400" dirty="0">
                <a:effectLst/>
                <a:latin typeface="Libre Franklin" pitchFamily="2" charset="77"/>
                <a:ea typeface="Times New Roman" panose="02020603050405020304" pitchFamily="18" charset="0"/>
                <a:cs typeface="Times New Roman" panose="02020603050405020304" pitchFamily="18" charset="0"/>
              </a:rPr>
              <a:t>Unsmart compensatory policies are politically but not economically complementary to PERT. </a:t>
            </a:r>
          </a:p>
          <a:p>
            <a:pPr marL="342900" marR="0" indent="-342900">
              <a:lnSpc>
                <a:spcPct val="107000"/>
              </a:lnSpc>
              <a:spcBef>
                <a:spcPts val="800"/>
              </a:spcBef>
              <a:spcAft>
                <a:spcPts val="800"/>
              </a:spcAft>
              <a:buFont typeface="Arial" panose="020B0604020202020204" pitchFamily="34" charset="0"/>
              <a:buChar char="•"/>
            </a:pPr>
            <a:r>
              <a:rPr lang="en-US" sz="2400" dirty="0">
                <a:latin typeface="Libre Franklin" pitchFamily="2" charset="77"/>
                <a:ea typeface="Times New Roman" panose="02020603050405020304" pitchFamily="18" charset="0"/>
                <a:cs typeface="Times New Roman" panose="02020603050405020304" pitchFamily="18" charset="0"/>
              </a:rPr>
              <a:t>Such a PEST (unsmart) which fails to satisfy the sunsetting property could become </a:t>
            </a:r>
            <a:r>
              <a:rPr lang="en-US" sz="2400" dirty="0">
                <a:effectLst/>
                <a:latin typeface="Libre Franklin" pitchFamily="2" charset="77"/>
                <a:ea typeface="Times New Roman" panose="02020603050405020304" pitchFamily="18" charset="0"/>
                <a:cs typeface="Times New Roman" panose="02020603050405020304" pitchFamily="18" charset="0"/>
              </a:rPr>
              <a:t>a socially-costly property right for those who are subsidized.</a:t>
            </a:r>
            <a:endParaRPr lang="en-US" sz="2400" dirty="0">
              <a:latin typeface="Libre Franklin" pitchFamily="2" charset="77"/>
              <a:ea typeface="Times New Roman" panose="02020603050405020304" pitchFamily="18" charset="0"/>
              <a:cs typeface="Times New Roman" panose="02020603050405020304" pitchFamily="18" charset="0"/>
            </a:endParaRPr>
          </a:p>
          <a:p>
            <a:pPr marL="342900" marR="0" indent="-342900">
              <a:lnSpc>
                <a:spcPct val="107000"/>
              </a:lnSpc>
              <a:spcBef>
                <a:spcPts val="800"/>
              </a:spcBef>
              <a:spcAft>
                <a:spcPts val="800"/>
              </a:spcAft>
              <a:buFont typeface="Arial" panose="020B0604020202020204" pitchFamily="34" charset="0"/>
              <a:buChar char="•"/>
            </a:pPr>
            <a:r>
              <a:rPr lang="en-US" sz="2400" dirty="0">
                <a:effectLst/>
                <a:latin typeface="Libre Franklin" pitchFamily="2" charset="77"/>
                <a:ea typeface="Times New Roman" panose="02020603050405020304" pitchFamily="18" charset="0"/>
                <a:cs typeface="Times New Roman" panose="02020603050405020304" pitchFamily="18" charset="0"/>
              </a:rPr>
              <a:t>Typical, unsmart PEST is an industry-targeted </a:t>
            </a:r>
            <a:r>
              <a:rPr lang="en-US" sz="2400" dirty="0">
                <a:latin typeface="Libre Franklin" pitchFamily="2" charset="77"/>
                <a:ea typeface="Times New Roman" panose="02020603050405020304" pitchFamily="18" charset="0"/>
                <a:cs typeface="Times New Roman" panose="02020603050405020304" pitchFamily="18" charset="0"/>
              </a:rPr>
              <a:t>s</a:t>
            </a:r>
            <a:r>
              <a:rPr lang="en-US" sz="2400" dirty="0">
                <a:effectLst/>
                <a:latin typeface="Libre Franklin" pitchFamily="2" charset="77"/>
                <a:ea typeface="Times New Roman" panose="02020603050405020304" pitchFamily="18" charset="0"/>
                <a:cs typeface="Times New Roman" panose="02020603050405020304" pitchFamily="18" charset="0"/>
              </a:rPr>
              <a:t>ubsidy. Taxes/subsidy to protect industries, imprecisely targeted. </a:t>
            </a:r>
            <a:endParaRPr lang="en-US" sz="2400" dirty="0">
              <a:latin typeface="Libre Franklin" pitchFamily="2" charset="77"/>
              <a:ea typeface="Times New Roman" panose="02020603050405020304" pitchFamily="18" charset="0"/>
              <a:cs typeface="Times New Roman" panose="02020603050405020304" pitchFamily="18" charset="0"/>
            </a:endParaRPr>
          </a:p>
          <a:p>
            <a:pPr marL="342900" marR="0" indent="-342900">
              <a:lnSpc>
                <a:spcPct val="107000"/>
              </a:lnSpc>
              <a:spcBef>
                <a:spcPts val="800"/>
              </a:spcBef>
              <a:spcAft>
                <a:spcPts val="800"/>
              </a:spcAft>
              <a:buFont typeface="Arial" panose="020B0604020202020204" pitchFamily="34" charset="0"/>
              <a:buChar char="•"/>
            </a:pPr>
            <a:r>
              <a:rPr lang="en-US" sz="2400" dirty="0">
                <a:effectLst/>
                <a:latin typeface="Libre Franklin" pitchFamily="2" charset="77"/>
                <a:ea typeface="Times New Roman" panose="02020603050405020304" pitchFamily="18" charset="0"/>
                <a:cs typeface="Times New Roman" panose="02020603050405020304" pitchFamily="18" charset="0"/>
              </a:rPr>
              <a:t>Unsmart PEST leans </a:t>
            </a:r>
            <a:r>
              <a:rPr lang="en-US" sz="2400" u="sng" dirty="0">
                <a:effectLst/>
                <a:latin typeface="Libre Franklin" pitchFamily="2" charset="77"/>
                <a:ea typeface="Times New Roman" panose="02020603050405020304" pitchFamily="18" charset="0"/>
                <a:cs typeface="Times New Roman" panose="02020603050405020304" pitchFamily="18" charset="0"/>
              </a:rPr>
              <a:t>against</a:t>
            </a:r>
            <a:r>
              <a:rPr lang="en-US" sz="2400" dirty="0">
                <a:effectLst/>
                <a:latin typeface="Libre Franklin" pitchFamily="2" charset="77"/>
                <a:ea typeface="Times New Roman" panose="02020603050405020304" pitchFamily="18" charset="0"/>
                <a:cs typeface="Times New Roman" panose="02020603050405020304" pitchFamily="18" charset="0"/>
              </a:rPr>
              <a:t> the PERT</a:t>
            </a:r>
            <a:r>
              <a:rPr lang="en-US" sz="2400" dirty="0">
                <a:latin typeface="Libre Franklin" pitchFamily="2" charset="77"/>
                <a:ea typeface="Times New Roman" panose="02020603050405020304" pitchFamily="18" charset="0"/>
                <a:cs typeface="Times New Roman" panose="02020603050405020304" pitchFamily="18" charset="0"/>
              </a:rPr>
              <a:t>: potential economic complementarity to PERT not captured.</a:t>
            </a:r>
            <a:endParaRPr lang="en-US" sz="2400" dirty="0">
              <a:effectLst/>
              <a:latin typeface="Libre Franklin" pitchFamily="2" charset="77"/>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E0C8BF1-B94D-E0B0-922A-EDAC5B278E29}"/>
              </a:ext>
            </a:extLst>
          </p:cNvPr>
          <p:cNvSpPr txBox="1"/>
          <p:nvPr/>
        </p:nvSpPr>
        <p:spPr>
          <a:xfrm>
            <a:off x="780757" y="294411"/>
            <a:ext cx="11132322" cy="769441"/>
          </a:xfrm>
          <a:prstGeom prst="rect">
            <a:avLst/>
          </a:prstGeom>
          <a:noFill/>
        </p:spPr>
        <p:txBody>
          <a:bodyPr wrap="square" rtlCol="0">
            <a:spAutoFit/>
          </a:bodyPr>
          <a:lstStyle/>
          <a:p>
            <a:pPr algn="ctr"/>
            <a:r>
              <a:rPr lang="en-US" sz="4400" b="1" dirty="0">
                <a:latin typeface="Libre Franklin" pitchFamily="2" charset="77"/>
              </a:rPr>
              <a:t>Smart vs Unsmart PESTs</a:t>
            </a:r>
            <a:endParaRPr lang="en-US" sz="3200" b="1" dirty="0">
              <a:latin typeface="Libre Franklin" pitchFamily="2" charset="77"/>
            </a:endParaRPr>
          </a:p>
        </p:txBody>
      </p:sp>
    </p:spTree>
    <p:extLst>
      <p:ext uri="{BB962C8B-B14F-4D97-AF65-F5344CB8AC3E}">
        <p14:creationId xmlns:p14="http://schemas.microsoft.com/office/powerpoint/2010/main" val="576533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DF258A6-7826-40EB-933C-7CD9D3B9C64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
        <p:nvSpPr>
          <p:cNvPr id="3" name="CuadroTexto 2">
            <a:extLst>
              <a:ext uri="{FF2B5EF4-FFF2-40B4-BE49-F238E27FC236}">
                <a16:creationId xmlns:a16="http://schemas.microsoft.com/office/drawing/2014/main" id="{68F1C075-6B3F-4125-AD22-789C7CDD08B4}"/>
              </a:ext>
            </a:extLst>
          </p:cNvPr>
          <p:cNvSpPr txBox="1"/>
          <p:nvPr/>
        </p:nvSpPr>
        <p:spPr>
          <a:xfrm>
            <a:off x="966725" y="181488"/>
            <a:ext cx="10836253" cy="707886"/>
          </a:xfrm>
          <a:prstGeom prst="rect">
            <a:avLst/>
          </a:prstGeom>
          <a:noFill/>
        </p:spPr>
        <p:txBody>
          <a:bodyPr wrap="square" rtlCol="0">
            <a:spAutoFit/>
          </a:bodyPr>
          <a:lstStyle/>
          <a:p>
            <a:r>
              <a:rPr lang="en-US" sz="4000" b="1" dirty="0">
                <a:latin typeface="Libre Franklin" pitchFamily="2" charset="77"/>
                <a:ea typeface="Calibri" panose="020F0502020204030204" pitchFamily="34" charset="0"/>
                <a:cs typeface="Times New Roman" panose="02020603050405020304" pitchFamily="18" charset="0"/>
              </a:rPr>
              <a:t>Political Power: Two Critical Propositions </a:t>
            </a:r>
          </a:p>
        </p:txBody>
      </p:sp>
      <p:sp>
        <p:nvSpPr>
          <p:cNvPr id="4" name="CuadroTexto 3">
            <a:extLst>
              <a:ext uri="{FF2B5EF4-FFF2-40B4-BE49-F238E27FC236}">
                <a16:creationId xmlns:a16="http://schemas.microsoft.com/office/drawing/2014/main" id="{30A33092-611C-46EF-B69F-D00A4B799E62}"/>
              </a:ext>
            </a:extLst>
          </p:cNvPr>
          <p:cNvSpPr txBox="1"/>
          <p:nvPr/>
        </p:nvSpPr>
        <p:spPr>
          <a:xfrm>
            <a:off x="837398" y="1154922"/>
            <a:ext cx="10612840" cy="5670783"/>
          </a:xfrm>
          <a:prstGeom prst="rect">
            <a:avLst/>
          </a:prstGeom>
          <a:noFill/>
        </p:spPr>
        <p:txBody>
          <a:bodyPr wrap="square" rtlCol="0">
            <a:spAutoFit/>
          </a:bodyPr>
          <a:lstStyle/>
          <a:p>
            <a:pPr marL="342900" indent="-342900">
              <a:spcBef>
                <a:spcPts val="300"/>
              </a:spcBef>
              <a:spcAft>
                <a:spcPts val="300"/>
              </a:spcAft>
              <a:buFont typeface="Arial" panose="020B0604020202020204" pitchFamily="34" charset="0"/>
              <a:buChar char="•"/>
            </a:pPr>
            <a:r>
              <a:rPr lang="en-US" sz="2000" dirty="0">
                <a:latin typeface="Libre Franklin" pitchFamily="2" charset="77"/>
                <a:ea typeface="Calibri" panose="020F0502020204030204" pitchFamily="34" charset="0"/>
                <a:cs typeface="Times New Roman" panose="02020603050405020304" pitchFamily="18" charset="0"/>
              </a:rPr>
              <a:t>Political power, as John Kenneth Galbraith</a:t>
            </a:r>
            <a:r>
              <a:rPr lang="en-US" sz="2000" baseline="30000" dirty="0">
                <a:latin typeface="Libre Franklin" pitchFamily="2" charset="77"/>
                <a:ea typeface="Calibri" panose="020F0502020204030204" pitchFamily="34" charset="0"/>
                <a:cs typeface="Times New Roman" panose="02020603050405020304" pitchFamily="18" charset="0"/>
              </a:rPr>
              <a:t>1</a:t>
            </a:r>
            <a:r>
              <a:rPr lang="en-US" sz="2000" dirty="0">
                <a:latin typeface="Libre Franklin" pitchFamily="2" charset="77"/>
                <a:ea typeface="Calibri" panose="020F0502020204030204" pitchFamily="34" charset="0"/>
                <a:cs typeface="Times New Roman" panose="02020603050405020304" pitchFamily="18" charset="0"/>
              </a:rPr>
              <a:t> emphasized, is both the obstacle to and the instrument of good governments. </a:t>
            </a:r>
          </a:p>
          <a:p>
            <a:pPr marL="342900" indent="-342900">
              <a:spcBef>
                <a:spcPts val="300"/>
              </a:spcBef>
              <a:spcAft>
                <a:spcPts val="300"/>
              </a:spcAft>
              <a:buFont typeface="Arial" panose="020B0604020202020204" pitchFamily="34" charset="0"/>
              <a:buChar char="•"/>
            </a:pPr>
            <a:r>
              <a:rPr lang="en-US" sz="2000" dirty="0">
                <a:latin typeface="Libre Franklin" pitchFamily="2" charset="77"/>
                <a:ea typeface="Calibri" panose="020F0502020204030204" pitchFamily="34" charset="0"/>
                <a:cs typeface="Times New Roman" panose="02020603050405020304" pitchFamily="18" charset="0"/>
              </a:rPr>
              <a:t>From Galbraith’s perspective, good governments require using political power to limit and discipline power itself. This currently does not exist in the patrimonialism of the current U.S. governmental executive branch. </a:t>
            </a:r>
          </a:p>
          <a:p>
            <a:pPr marL="342900" indent="-342900">
              <a:spcBef>
                <a:spcPts val="300"/>
              </a:spcBef>
              <a:spcAft>
                <a:spcPts val="300"/>
              </a:spcAft>
              <a:buFont typeface="Arial" panose="020B0604020202020204" pitchFamily="34" charset="0"/>
              <a:buChar char="•"/>
            </a:pPr>
            <a:r>
              <a:rPr lang="en-US" sz="2000" dirty="0">
                <a:latin typeface="Libre Franklin" pitchFamily="2" charset="77"/>
                <a:ea typeface="Calibri" panose="020F0502020204030204" pitchFamily="34" charset="0"/>
                <a:cs typeface="Times New Roman" panose="02020603050405020304" pitchFamily="18" charset="0"/>
              </a:rPr>
              <a:t>In a world in which countervailing democratic power does not exist, a ”power trap” may arise as reflected by two critical propositions from our conceptual framework for smart governments.</a:t>
            </a:r>
          </a:p>
          <a:p>
            <a:pPr>
              <a:spcBef>
                <a:spcPts val="300"/>
              </a:spcBef>
              <a:spcAft>
                <a:spcPts val="300"/>
              </a:spcAft>
            </a:pPr>
            <a:r>
              <a:rPr lang="en-US" sz="2000" b="1" dirty="0">
                <a:effectLst/>
                <a:latin typeface="Libre Franklin" pitchFamily="2" charset="77"/>
                <a:ea typeface="Calibri" panose="020F0502020204030204" pitchFamily="34" charset="0"/>
                <a:cs typeface="Times New Roman" panose="02020603050405020304" pitchFamily="18" charset="0"/>
              </a:rPr>
              <a:t>Proposition 8: </a:t>
            </a:r>
            <a:r>
              <a:rPr lang="en-US" sz="2000" dirty="0">
                <a:effectLst/>
                <a:latin typeface="Libre Franklin" pitchFamily="2" charset="77"/>
                <a:ea typeface="Calibri" panose="020F0502020204030204" pitchFamily="34" charset="0"/>
                <a:cs typeface="Times New Roman" panose="02020603050405020304" pitchFamily="18" charset="0"/>
              </a:rPr>
              <a:t>Unbalanced but inclusive PERTs (a Pareto move) might appear benign, given that all households gain something, but in a dynamic setting, the PERT selection process can itself be captured, leading to a process of widening inequality of wealth distribution.</a:t>
            </a:r>
            <a:endParaRPr lang="en-US" sz="2000" b="1" dirty="0">
              <a:latin typeface="Libre Franklin" pitchFamily="2" charset="77"/>
              <a:ea typeface="Calibri" panose="020F0502020204030204" pitchFamily="34" charset="0"/>
              <a:cs typeface="Times New Roman" panose="02020603050405020304" pitchFamily="18" charset="0"/>
            </a:endParaRPr>
          </a:p>
          <a:p>
            <a:pPr>
              <a:spcBef>
                <a:spcPts val="300"/>
              </a:spcBef>
              <a:spcAft>
                <a:spcPts val="300"/>
              </a:spcAft>
            </a:pPr>
            <a:r>
              <a:rPr lang="en-US" sz="2000" b="1" dirty="0">
                <a:latin typeface="Libre Franklin" pitchFamily="2" charset="77"/>
                <a:ea typeface="Calibri" panose="020F0502020204030204" pitchFamily="34" charset="0"/>
                <a:cs typeface="Times New Roman" panose="02020603050405020304" pitchFamily="18" charset="0"/>
              </a:rPr>
              <a:t>Proposition 9: </a:t>
            </a:r>
            <a:r>
              <a:rPr lang="en-US" sz="2000" dirty="0">
                <a:latin typeface="Libre Franklin" pitchFamily="2" charset="77"/>
                <a:ea typeface="Calibri" panose="020F0502020204030204" pitchFamily="34" charset="0"/>
                <a:cs typeface="Times New Roman" panose="02020603050405020304" pitchFamily="18" charset="0"/>
              </a:rPr>
              <a:t>Once </a:t>
            </a:r>
            <a:r>
              <a:rPr lang="en-US" sz="2000" dirty="0">
                <a:effectLst/>
                <a:latin typeface="Libre Franklin" pitchFamily="2" charset="77"/>
                <a:ea typeface="Calibri" panose="020F0502020204030204" pitchFamily="34" charset="0"/>
                <a:cs typeface="Times New Roman" panose="02020603050405020304" pitchFamily="18" charset="0"/>
              </a:rPr>
              <a:t>an imbalance in wealth between groups is established, it propagates, leading to future unbalanced, directed pie-expansion PERTs and even more inequality in the distribution of wealth.</a:t>
            </a:r>
          </a:p>
          <a:p>
            <a:endParaRPr lang="en-US" sz="2000" dirty="0">
              <a:effectLst/>
              <a:latin typeface="Libre Franklin" pitchFamily="2" charset="77"/>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s-CL" sz="2000" dirty="0">
              <a:latin typeface="Libre Franklin" pitchFamily="2" charset="77"/>
            </a:endParaRPr>
          </a:p>
        </p:txBody>
      </p:sp>
      <p:sp>
        <p:nvSpPr>
          <p:cNvPr id="5" name="CuadroTexto 4">
            <a:extLst>
              <a:ext uri="{FF2B5EF4-FFF2-40B4-BE49-F238E27FC236}">
                <a16:creationId xmlns:a16="http://schemas.microsoft.com/office/drawing/2014/main" id="{D83FAF09-FF3F-43EF-8A77-FF77C9C0A662}"/>
              </a:ext>
            </a:extLst>
          </p:cNvPr>
          <p:cNvSpPr txBox="1"/>
          <p:nvPr/>
        </p:nvSpPr>
        <p:spPr>
          <a:xfrm>
            <a:off x="837398" y="6574363"/>
            <a:ext cx="9536925" cy="246221"/>
          </a:xfrm>
          <a:prstGeom prst="rect">
            <a:avLst/>
          </a:prstGeom>
          <a:noFill/>
        </p:spPr>
        <p:txBody>
          <a:bodyPr wrap="square" rtlCol="0">
            <a:spAutoFit/>
          </a:bodyPr>
          <a:lstStyle/>
          <a:p>
            <a:r>
              <a:rPr lang="es-CL" sz="1000" baseline="30000" dirty="0"/>
              <a:t>1</a:t>
            </a:r>
            <a:r>
              <a:rPr lang="en-US" sz="1000" dirty="0"/>
              <a:t>Galbraith, John Kenneth. </a:t>
            </a:r>
            <a:r>
              <a:rPr lang="en-US" sz="1000" i="1" dirty="0"/>
              <a:t>The New Industrial State</a:t>
            </a:r>
            <a:r>
              <a:rPr lang="en-US" sz="1000" dirty="0"/>
              <a:t>. Houghton Mifflin, 1967.</a:t>
            </a:r>
          </a:p>
        </p:txBody>
      </p:sp>
    </p:spTree>
    <p:extLst>
      <p:ext uri="{BB962C8B-B14F-4D97-AF65-F5344CB8AC3E}">
        <p14:creationId xmlns:p14="http://schemas.microsoft.com/office/powerpoint/2010/main" val="2270987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8EB4E-4168-50F6-E452-1C89D3C85257}"/>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AB3AD7E-2227-520E-8AD2-A0BE0A37801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
        <p:nvSpPr>
          <p:cNvPr id="3" name="CuadroTexto 2">
            <a:extLst>
              <a:ext uri="{FF2B5EF4-FFF2-40B4-BE49-F238E27FC236}">
                <a16:creationId xmlns:a16="http://schemas.microsoft.com/office/drawing/2014/main" id="{2AECF549-ED3F-C262-3293-AC419B620CAE}"/>
              </a:ext>
            </a:extLst>
          </p:cNvPr>
          <p:cNvSpPr txBox="1"/>
          <p:nvPr/>
        </p:nvSpPr>
        <p:spPr>
          <a:xfrm>
            <a:off x="1207358" y="193520"/>
            <a:ext cx="10147244" cy="707886"/>
          </a:xfrm>
          <a:prstGeom prst="rect">
            <a:avLst/>
          </a:prstGeom>
          <a:noFill/>
        </p:spPr>
        <p:txBody>
          <a:bodyPr wrap="square" rtlCol="0">
            <a:spAutoFit/>
          </a:bodyPr>
          <a:lstStyle/>
          <a:p>
            <a:r>
              <a:rPr lang="en-US" sz="4000" b="1" dirty="0">
                <a:latin typeface="Libre Franklin" pitchFamily="2" charset="77"/>
                <a:ea typeface="Calibri" panose="020F0502020204030204" pitchFamily="34" charset="0"/>
                <a:cs typeface="Times New Roman" panose="02020603050405020304" pitchFamily="18" charset="0"/>
              </a:rPr>
              <a:t>Salute</a:t>
            </a:r>
          </a:p>
        </p:txBody>
      </p:sp>
      <p:sp>
        <p:nvSpPr>
          <p:cNvPr id="4" name="CuadroTexto 3">
            <a:extLst>
              <a:ext uri="{FF2B5EF4-FFF2-40B4-BE49-F238E27FC236}">
                <a16:creationId xmlns:a16="http://schemas.microsoft.com/office/drawing/2014/main" id="{52D30461-C7E8-C71E-7191-49BA81ACD531}"/>
              </a:ext>
            </a:extLst>
          </p:cNvPr>
          <p:cNvSpPr txBox="1"/>
          <p:nvPr/>
        </p:nvSpPr>
        <p:spPr>
          <a:xfrm>
            <a:off x="684997" y="1230572"/>
            <a:ext cx="11507003" cy="5755422"/>
          </a:xfrm>
          <a:prstGeom prst="rect">
            <a:avLst/>
          </a:prstGeom>
          <a:noFill/>
        </p:spPr>
        <p:txBody>
          <a:bodyPr wrap="square" rtlCol="0">
            <a:spAutoFit/>
          </a:bodyPr>
          <a:lstStyle/>
          <a:p>
            <a:pPr marL="342900" indent="-342900">
              <a:buFont typeface="Arial" panose="020B0604020202020204" pitchFamily="34" charset="0"/>
              <a:buChar char="•"/>
            </a:pPr>
            <a:r>
              <a:rPr lang="es-CL" sz="2300" dirty="0" err="1">
                <a:latin typeface="Libre Franklin" pitchFamily="2" charset="77"/>
              </a:rPr>
              <a:t>Our</a:t>
            </a:r>
            <a:r>
              <a:rPr lang="es-CL" sz="2300" dirty="0">
                <a:latin typeface="Libre Franklin" pitchFamily="2" charset="77"/>
              </a:rPr>
              <a:t> </a:t>
            </a:r>
            <a:r>
              <a:rPr lang="es-CL" sz="2300" dirty="0" err="1">
                <a:latin typeface="Libre Franklin" pitchFamily="2" charset="77"/>
              </a:rPr>
              <a:t>association</a:t>
            </a:r>
            <a:r>
              <a:rPr lang="es-CL" sz="2300" dirty="0">
                <a:latin typeface="Libre Franklin" pitchFamily="2" charset="77"/>
              </a:rPr>
              <a:t> </a:t>
            </a:r>
            <a:r>
              <a:rPr lang="es-CL" sz="2300" dirty="0" err="1">
                <a:latin typeface="Libre Franklin" pitchFamily="2" charset="77"/>
              </a:rPr>
              <a:t>owes</a:t>
            </a:r>
            <a:r>
              <a:rPr lang="es-CL" sz="2300" dirty="0">
                <a:latin typeface="Libre Franklin" pitchFamily="2" charset="77"/>
              </a:rPr>
              <a:t> </a:t>
            </a:r>
            <a:r>
              <a:rPr lang="es-CL" sz="2300" dirty="0" err="1">
                <a:latin typeface="Libre Franklin" pitchFamily="2" charset="77"/>
              </a:rPr>
              <a:t>much</a:t>
            </a:r>
            <a:r>
              <a:rPr lang="es-CL" sz="2300" dirty="0">
                <a:latin typeface="Libre Franklin" pitchFamily="2" charset="77"/>
              </a:rPr>
              <a:t> </a:t>
            </a:r>
            <a:r>
              <a:rPr lang="es-CL" sz="2300" dirty="0" err="1">
                <a:latin typeface="Libre Franklin" pitchFamily="2" charset="77"/>
              </a:rPr>
              <a:t>to</a:t>
            </a:r>
            <a:r>
              <a:rPr lang="es-CL" sz="2300" dirty="0">
                <a:latin typeface="Libre Franklin" pitchFamily="2" charset="77"/>
              </a:rPr>
              <a:t> </a:t>
            </a:r>
            <a:r>
              <a:rPr lang="es-CL" sz="2300" dirty="0" err="1">
                <a:latin typeface="Libre Franklin" pitchFamily="2" charset="77"/>
              </a:rPr>
              <a:t>the</a:t>
            </a:r>
            <a:r>
              <a:rPr lang="es-CL" sz="2300" dirty="0">
                <a:latin typeface="Libre Franklin" pitchFamily="2" charset="77"/>
              </a:rPr>
              <a:t> </a:t>
            </a:r>
            <a:r>
              <a:rPr lang="es-CL" sz="2300" dirty="0" err="1">
                <a:latin typeface="Libre Franklin" pitchFamily="2" charset="77"/>
              </a:rPr>
              <a:t>remarkable</a:t>
            </a:r>
            <a:r>
              <a:rPr lang="es-CL" sz="2300" dirty="0">
                <a:latin typeface="Libre Franklin" pitchFamily="2" charset="77"/>
              </a:rPr>
              <a:t> </a:t>
            </a:r>
            <a:r>
              <a:rPr lang="es-CL" sz="2300" dirty="0" err="1">
                <a:latin typeface="Libre Franklin" pitchFamily="2" charset="77"/>
              </a:rPr>
              <a:t>career</a:t>
            </a:r>
            <a:r>
              <a:rPr lang="es-CL" sz="2300" dirty="0">
                <a:latin typeface="Libre Franklin" pitchFamily="2" charset="77"/>
              </a:rPr>
              <a:t> </a:t>
            </a:r>
            <a:r>
              <a:rPr lang="es-CL" sz="2300" dirty="0" err="1">
                <a:latin typeface="Libre Franklin" pitchFamily="2" charset="77"/>
              </a:rPr>
              <a:t>of</a:t>
            </a:r>
            <a:r>
              <a:rPr lang="es-CL" sz="2300" dirty="0">
                <a:latin typeface="Libre Franklin" pitchFamily="2" charset="77"/>
              </a:rPr>
              <a:t> John Kenneth Galbraith: </a:t>
            </a:r>
          </a:p>
          <a:p>
            <a:pPr marL="800100" lvl="1" indent="-342900">
              <a:buFont typeface="Arial" panose="020B0604020202020204" pitchFamily="34" charset="0"/>
              <a:buChar char="•"/>
            </a:pPr>
            <a:r>
              <a:rPr lang="es-CL" sz="2300" dirty="0">
                <a:latin typeface="Libre Franklin" pitchFamily="2" charset="77"/>
              </a:rPr>
              <a:t>PhD </a:t>
            </a:r>
            <a:r>
              <a:rPr lang="es-CL" sz="2300" dirty="0" err="1">
                <a:latin typeface="Libre Franklin" pitchFamily="2" charset="77"/>
              </a:rPr>
              <a:t>awarded</a:t>
            </a:r>
            <a:r>
              <a:rPr lang="es-CL" sz="2300" dirty="0">
                <a:latin typeface="Libre Franklin" pitchFamily="2" charset="77"/>
              </a:rPr>
              <a:t> in 1934 </a:t>
            </a:r>
            <a:r>
              <a:rPr lang="es-CL" sz="2300" dirty="0" err="1">
                <a:latin typeface="Libre Franklin" pitchFamily="2" charset="77"/>
              </a:rPr>
              <a:t>from</a:t>
            </a:r>
            <a:r>
              <a:rPr lang="es-CL" sz="2300" dirty="0">
                <a:latin typeface="Libre Franklin" pitchFamily="2" charset="77"/>
              </a:rPr>
              <a:t> UC Berkeley (precursor </a:t>
            </a:r>
            <a:r>
              <a:rPr lang="es-CL" sz="2300" dirty="0" err="1">
                <a:latin typeface="Libre Franklin" pitchFamily="2" charset="77"/>
              </a:rPr>
              <a:t>to</a:t>
            </a:r>
            <a:r>
              <a:rPr lang="es-CL" sz="2300" dirty="0">
                <a:latin typeface="Libre Franklin" pitchFamily="2" charset="77"/>
              </a:rPr>
              <a:t> ARE), </a:t>
            </a:r>
          </a:p>
          <a:p>
            <a:pPr marL="800100" lvl="1" indent="-342900">
              <a:buFont typeface="Arial" panose="020B0604020202020204" pitchFamily="34" charset="0"/>
              <a:buChar char="•"/>
            </a:pPr>
            <a:r>
              <a:rPr lang="es-CL" sz="2300" dirty="0" err="1">
                <a:latin typeface="Libre Franklin" pitchFamily="2" charset="77"/>
              </a:rPr>
              <a:t>First</a:t>
            </a:r>
            <a:r>
              <a:rPr lang="es-CL" sz="2300" dirty="0">
                <a:latin typeface="Libre Franklin" pitchFamily="2" charset="77"/>
              </a:rPr>
              <a:t> and </a:t>
            </a:r>
            <a:r>
              <a:rPr lang="es-CL" sz="2300" dirty="0" err="1">
                <a:latin typeface="Libre Franklin" pitchFamily="2" charset="77"/>
              </a:rPr>
              <a:t>only</a:t>
            </a:r>
            <a:r>
              <a:rPr lang="es-CL" sz="2300" dirty="0">
                <a:latin typeface="Libre Franklin" pitchFamily="2" charset="77"/>
              </a:rPr>
              <a:t> </a:t>
            </a:r>
            <a:r>
              <a:rPr lang="es-CL" sz="2300" dirty="0" err="1">
                <a:latin typeface="Libre Franklin" pitchFamily="2" charset="77"/>
              </a:rPr>
              <a:t>faculty</a:t>
            </a:r>
            <a:r>
              <a:rPr lang="es-CL" sz="2300" dirty="0">
                <a:latin typeface="Libre Franklin" pitchFamily="2" charset="77"/>
              </a:rPr>
              <a:t> </a:t>
            </a:r>
            <a:r>
              <a:rPr lang="es-CL" sz="2300" dirty="0" err="1">
                <a:latin typeface="Libre Franklin" pitchFamily="2" charset="77"/>
              </a:rPr>
              <a:t>member</a:t>
            </a:r>
            <a:r>
              <a:rPr lang="es-CL" sz="2300" dirty="0">
                <a:latin typeface="Libre Franklin" pitchFamily="2" charset="77"/>
              </a:rPr>
              <a:t> </a:t>
            </a:r>
            <a:r>
              <a:rPr lang="es-CL" sz="2300" dirty="0" err="1">
                <a:latin typeface="Libre Franklin" pitchFamily="2" charset="77"/>
              </a:rPr>
              <a:t>for</a:t>
            </a:r>
            <a:r>
              <a:rPr lang="es-CL" sz="2300" dirty="0">
                <a:latin typeface="Libre Franklin" pitchFamily="2" charset="77"/>
              </a:rPr>
              <a:t> a single </a:t>
            </a:r>
            <a:r>
              <a:rPr lang="es-CL" sz="2300" dirty="0" err="1">
                <a:latin typeface="Libre Franklin" pitchFamily="2" charset="77"/>
              </a:rPr>
              <a:t>year</a:t>
            </a:r>
            <a:r>
              <a:rPr lang="es-CL" sz="2300" dirty="0">
                <a:latin typeface="Libre Franklin" pitchFamily="2" charset="77"/>
              </a:rPr>
              <a:t> at UC Davis in 1933-34 and </a:t>
            </a:r>
            <a:r>
              <a:rPr lang="es-CL" sz="2300" dirty="0" err="1">
                <a:latin typeface="Libre Franklin" pitchFamily="2" charset="77"/>
              </a:rPr>
              <a:t>listed</a:t>
            </a:r>
            <a:r>
              <a:rPr lang="es-CL" sz="2300" dirty="0">
                <a:latin typeface="Libre Franklin" pitchFamily="2" charset="77"/>
              </a:rPr>
              <a:t> as </a:t>
            </a:r>
            <a:r>
              <a:rPr lang="es-CL" sz="2300" dirty="0" err="1">
                <a:latin typeface="Libre Franklin" pitchFamily="2" charset="77"/>
              </a:rPr>
              <a:t>heads</a:t>
            </a:r>
            <a:r>
              <a:rPr lang="es-CL" sz="2300" dirty="0">
                <a:latin typeface="Libre Franklin" pitchFamily="2" charset="77"/>
              </a:rPr>
              <a:t> </a:t>
            </a:r>
            <a:r>
              <a:rPr lang="es-CL" sz="2300" dirty="0" err="1">
                <a:latin typeface="Libre Franklin" pitchFamily="2" charset="77"/>
              </a:rPr>
              <a:t>of</a:t>
            </a:r>
            <a:r>
              <a:rPr lang="es-CL" sz="2300" dirty="0">
                <a:latin typeface="Libre Franklin" pitchFamily="2" charset="77"/>
              </a:rPr>
              <a:t> </a:t>
            </a:r>
            <a:r>
              <a:rPr lang="en-US" sz="2300" dirty="0">
                <a:latin typeface="Libre Franklin" pitchFamily="2" charset="77"/>
              </a:rPr>
              <a:t>Departments of Economics, of Agricultural Economics, of Accounting and of Farm Management.</a:t>
            </a:r>
          </a:p>
          <a:p>
            <a:pPr marL="800100" lvl="1" indent="-342900">
              <a:buFont typeface="Arial" panose="020B0604020202020204" pitchFamily="34" charset="0"/>
              <a:buChar char="•"/>
            </a:pPr>
            <a:r>
              <a:rPr lang="en-US" sz="2300" dirty="0">
                <a:latin typeface="Libre Franklin" pitchFamily="2" charset="77"/>
              </a:rPr>
              <a:t>AEA President in 1972, UC Berkeley Alumni of the Year in 1985; </a:t>
            </a:r>
          </a:p>
          <a:p>
            <a:pPr marL="800100" lvl="1" indent="-342900">
              <a:buFont typeface="Arial" panose="020B0604020202020204" pitchFamily="34" charset="0"/>
              <a:buChar char="•"/>
            </a:pPr>
            <a:r>
              <a:rPr lang="en-US" sz="2300" dirty="0">
                <a:latin typeface="Libre Franklin" pitchFamily="2" charset="77"/>
              </a:rPr>
              <a:t>Author of seminal works, including: </a:t>
            </a:r>
          </a:p>
          <a:p>
            <a:pPr marL="1257300" lvl="2" indent="-342900">
              <a:buFont typeface="Arial" panose="020B0604020202020204" pitchFamily="34" charset="0"/>
              <a:buChar char="•"/>
            </a:pPr>
            <a:r>
              <a:rPr lang="en-US" sz="2300" i="1" dirty="0">
                <a:latin typeface="Libre Franklin" pitchFamily="2" charset="77"/>
              </a:rPr>
              <a:t>American Capitalism; The Concept of Countervailing Power; The Great Crash of 1929; The Affluent Society; The New Industrial State; Economics and the Public Purpose; The Age of Uncertainty; The Anatomy of Power; Ambassador’s Journal</a:t>
            </a:r>
            <a:endParaRPr lang="en-US" sz="2300" dirty="0">
              <a:latin typeface="Libre Franklin" pitchFamily="2" charset="77"/>
            </a:endParaRPr>
          </a:p>
          <a:p>
            <a:pPr marL="342900" indent="-342900">
              <a:buFont typeface="Arial" panose="020B0604020202020204" pitchFamily="34" charset="0"/>
              <a:buChar char="•"/>
            </a:pPr>
            <a:endParaRPr lang="en-US" sz="2300" dirty="0">
              <a:latin typeface="Libre Franklin" pitchFamily="2" charset="77"/>
            </a:endParaRPr>
          </a:p>
          <a:p>
            <a:pPr marL="342900" indent="-342900">
              <a:buFont typeface="Arial" panose="020B0604020202020204" pitchFamily="34" charset="0"/>
              <a:buChar char="•"/>
            </a:pPr>
            <a:r>
              <a:rPr lang="en-US" sz="2300" dirty="0">
                <a:latin typeface="Libre Franklin" pitchFamily="2" charset="77"/>
              </a:rPr>
              <a:t>His remarkable career extended well beyond the typical boundaries of academic economists. We all wished we had his remarkable influence, but few of us can reach his height (six foot nine) and his remarkable writing skills. </a:t>
            </a:r>
            <a:endParaRPr lang="es-CL" sz="2300" dirty="0">
              <a:latin typeface="Libre Franklin" pitchFamily="2" charset="77"/>
            </a:endParaRPr>
          </a:p>
          <a:p>
            <a:endParaRPr lang="es-CL" sz="2300" dirty="0">
              <a:latin typeface="Libre Franklin" pitchFamily="2" charset="77"/>
            </a:endParaRPr>
          </a:p>
        </p:txBody>
      </p:sp>
    </p:spTree>
    <p:extLst>
      <p:ext uri="{BB962C8B-B14F-4D97-AF65-F5344CB8AC3E}">
        <p14:creationId xmlns:p14="http://schemas.microsoft.com/office/powerpoint/2010/main" val="877859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B38829A-7E98-4C7A-AF44-C4794D784B4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pic>
        <p:nvPicPr>
          <p:cNvPr id="1026" name="Picture 2" descr="Robert F. Jr. Wagner [Mayor];Jawaharlal Nehru;John Kenneth Galbraith">
            <a:extLst>
              <a:ext uri="{FF2B5EF4-FFF2-40B4-BE49-F238E27FC236}">
                <a16:creationId xmlns:a16="http://schemas.microsoft.com/office/drawing/2014/main" id="{BCA8497B-15C7-4F64-AADC-2338D010F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100" y="0"/>
            <a:ext cx="5002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5AF4A-D444-9C16-3679-6295E0EB8CE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0E0C50-19A1-42C8-737D-2080FCC614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32" name="Google Shape;459;p34">
            <a:extLst>
              <a:ext uri="{FF2B5EF4-FFF2-40B4-BE49-F238E27FC236}">
                <a16:creationId xmlns:a16="http://schemas.microsoft.com/office/drawing/2014/main" id="{2D412969-6DEB-246D-2D6A-117FF887CCCB}"/>
              </a:ext>
            </a:extLst>
          </p:cNvPr>
          <p:cNvSpPr txBox="1">
            <a:spLocks/>
          </p:cNvSpPr>
          <p:nvPr/>
        </p:nvSpPr>
        <p:spPr>
          <a:xfrm>
            <a:off x="639211" y="612184"/>
            <a:ext cx="11552788" cy="697200"/>
          </a:xfrm>
          <a:prstGeom prst="rect">
            <a:avLst/>
          </a:prstGeom>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8900" lvl="0" algn="ctr">
              <a:spcBef>
                <a:spcPts val="1000"/>
              </a:spcBef>
              <a:buSzPts val="2200"/>
            </a:pPr>
            <a:r>
              <a:rPr lang="en-US" sz="4400" b="1" dirty="0">
                <a:latin typeface="Libre Franklin" pitchFamily="2" charset="77"/>
              </a:rPr>
              <a:t>Gratitude to Collaborators</a:t>
            </a:r>
          </a:p>
        </p:txBody>
      </p:sp>
      <p:sp>
        <p:nvSpPr>
          <p:cNvPr id="4" name="TextBox 3">
            <a:extLst>
              <a:ext uri="{FF2B5EF4-FFF2-40B4-BE49-F238E27FC236}">
                <a16:creationId xmlns:a16="http://schemas.microsoft.com/office/drawing/2014/main" id="{953D456C-E80F-2229-AD57-7399879EC99D}"/>
              </a:ext>
            </a:extLst>
          </p:cNvPr>
          <p:cNvSpPr txBox="1"/>
          <p:nvPr/>
        </p:nvSpPr>
        <p:spPr>
          <a:xfrm>
            <a:off x="767512" y="1827220"/>
            <a:ext cx="11296186" cy="4586705"/>
          </a:xfrm>
          <a:prstGeom prst="rect">
            <a:avLst/>
          </a:prstGeom>
          <a:noFill/>
        </p:spPr>
        <p:txBody>
          <a:bodyPr wrap="square" rtlCol="0">
            <a:spAutoFit/>
          </a:bodyPr>
          <a:lstStyle/>
          <a:p>
            <a:pPr marL="342900" indent="-342900">
              <a:lnSpc>
                <a:spcPct val="115000"/>
              </a:lnSpc>
              <a:spcAft>
                <a:spcPts val="800"/>
              </a:spcAft>
              <a:buFont typeface="Symbol" pitchFamily="2" charset="2"/>
              <a:buChar char=""/>
            </a:pPr>
            <a:r>
              <a:rPr lang="en-US" sz="2500" kern="100" dirty="0">
                <a:effectLst/>
                <a:latin typeface="Libre Franklin" pitchFamily="2" charset="77"/>
                <a:ea typeface="Aptos" panose="020B0004020202020204" pitchFamily="34" charset="0"/>
                <a:cs typeface="Times New Roman" panose="02020603050405020304" pitchFamily="18" charset="0"/>
              </a:rPr>
              <a:t>Another more than 50+ political-economic refereed publications have relied heavily on the number of remarkable economists whose friendships I wil</a:t>
            </a:r>
            <a:r>
              <a:rPr lang="en-US" sz="2500" kern="100" dirty="0">
                <a:latin typeface="Libre Franklin" pitchFamily="2" charset="77"/>
                <a:ea typeface="Aptos" panose="020B0004020202020204" pitchFamily="34" charset="0"/>
                <a:cs typeface="Times New Roman" panose="02020603050405020304" pitchFamily="18" charset="0"/>
              </a:rPr>
              <a:t>l forever cherish: George Akerlof, </a:t>
            </a:r>
            <a:r>
              <a:rPr lang="en-US" sz="2500" dirty="0">
                <a:latin typeface="Libre Franklin" pitchFamily="2" charset="77"/>
              </a:rPr>
              <a:t>Kym Anderson, Richard Ball, Kathy Baylis, Jagdish Bhagwati, Harry de Gorter, Alain de </a:t>
            </a:r>
            <a:r>
              <a:rPr lang="en-US" sz="2500" dirty="0" err="1">
                <a:latin typeface="Libre Franklin" pitchFamily="2" charset="77"/>
              </a:rPr>
              <a:t>Janvry</a:t>
            </a:r>
            <a:r>
              <a:rPr lang="en-US" sz="2500" dirty="0">
                <a:latin typeface="Libre Franklin" pitchFamily="2" charset="77"/>
              </a:rPr>
              <a:t>, John Freebairn, William Foster, Bruce Gardner, Rachael Goodhue, Richard Gray, Al </a:t>
            </a:r>
            <a:r>
              <a:rPr lang="en-US" sz="2500" dirty="0" err="1">
                <a:latin typeface="Libre Franklin" pitchFamily="2" charset="77"/>
              </a:rPr>
              <a:t>Harberger</a:t>
            </a:r>
            <a:r>
              <a:rPr lang="en-US" sz="2500" dirty="0">
                <a:latin typeface="Libre Franklin" pitchFamily="2" charset="77"/>
              </a:rPr>
              <a:t>, Richard Howitt, Doug Irwin, Stan Johnson, Richard Just, Alan Love, Jill McCluskey, Yair </a:t>
            </a:r>
            <a:r>
              <a:rPr lang="en-US" sz="2500" dirty="0" err="1">
                <a:latin typeface="Libre Franklin" pitchFamily="2" charset="77"/>
              </a:rPr>
              <a:t>Mundlak</a:t>
            </a:r>
            <a:r>
              <a:rPr lang="en-US" sz="2500" dirty="0">
                <a:latin typeface="Libre Franklin" pitchFamily="2" charset="77"/>
              </a:rPr>
              <a:t>, Mansur Olson, Gerard Roland, Elisabeth </a:t>
            </a:r>
            <a:r>
              <a:rPr lang="en-US" sz="2500" dirty="0" err="1">
                <a:latin typeface="Libre Franklin" pitchFamily="2" charset="77"/>
              </a:rPr>
              <a:t>Sadoulet</a:t>
            </a:r>
            <a:r>
              <a:rPr lang="en-US" sz="2500" dirty="0">
                <a:latin typeface="Libre Franklin" pitchFamily="2" charset="77"/>
              </a:rPr>
              <a:t>, Leo Simon, Joe Stiglitz, Johan </a:t>
            </a:r>
            <a:r>
              <a:rPr lang="en-US" sz="2500" dirty="0" err="1">
                <a:latin typeface="Libre Franklin" pitchFamily="2" charset="77"/>
              </a:rPr>
              <a:t>Swinnen</a:t>
            </a:r>
            <a:r>
              <a:rPr lang="en-US" sz="2500" dirty="0">
                <a:latin typeface="Libre Franklin" pitchFamily="2" charset="77"/>
              </a:rPr>
              <a:t>, Jean </a:t>
            </a:r>
            <a:r>
              <a:rPr lang="en-US" sz="2500" dirty="0" err="1">
                <a:latin typeface="Libre Franklin" pitchFamily="2" charset="77"/>
              </a:rPr>
              <a:t>Tirole</a:t>
            </a:r>
            <a:r>
              <a:rPr lang="en-US" sz="2500" dirty="0">
                <a:latin typeface="Libre Franklin" pitchFamily="2" charset="77"/>
              </a:rPr>
              <a:t>, Gordon Tullock, David Zilberman, Pinhas Zusman.</a:t>
            </a:r>
          </a:p>
          <a:p>
            <a:pPr marL="342900" marR="0" lvl="0" indent="-342900">
              <a:lnSpc>
                <a:spcPct val="115000"/>
              </a:lnSpc>
              <a:spcAft>
                <a:spcPts val="800"/>
              </a:spcAft>
              <a:buFont typeface="Symbol" pitchFamily="2" charset="2"/>
              <a:buChar char=""/>
            </a:pPr>
            <a:endParaRPr lang="en-US" sz="2500" kern="100" dirty="0">
              <a:effectLst/>
              <a:latin typeface="Libre Franklin" pitchFamily="2" charset="77"/>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7864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01046-E140-86C7-B461-38EC07FEE11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B127C2-3451-1769-5B82-C5CC4FA16E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32" name="Google Shape;459;p34">
            <a:extLst>
              <a:ext uri="{FF2B5EF4-FFF2-40B4-BE49-F238E27FC236}">
                <a16:creationId xmlns:a16="http://schemas.microsoft.com/office/drawing/2014/main" id="{F96192C8-1E65-7986-B3CF-E2C5F7636D14}"/>
              </a:ext>
            </a:extLst>
          </p:cNvPr>
          <p:cNvSpPr txBox="1">
            <a:spLocks/>
          </p:cNvSpPr>
          <p:nvPr/>
        </p:nvSpPr>
        <p:spPr>
          <a:xfrm>
            <a:off x="639211" y="204469"/>
            <a:ext cx="11552788" cy="697200"/>
          </a:xfrm>
          <a:prstGeom prst="rect">
            <a:avLst/>
          </a:prstGeom>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8900" lvl="0" algn="ctr">
              <a:spcBef>
                <a:spcPts val="1000"/>
              </a:spcBef>
              <a:buSzPts val="2200"/>
            </a:pPr>
            <a:r>
              <a:rPr lang="en-US" sz="4400" b="1" dirty="0">
                <a:latin typeface="Libre Franklin" pitchFamily="2" charset="77"/>
              </a:rPr>
              <a:t>Political Appointments</a:t>
            </a:r>
          </a:p>
        </p:txBody>
      </p:sp>
      <p:sp>
        <p:nvSpPr>
          <p:cNvPr id="3" name="TextBox 2">
            <a:extLst>
              <a:ext uri="{FF2B5EF4-FFF2-40B4-BE49-F238E27FC236}">
                <a16:creationId xmlns:a16="http://schemas.microsoft.com/office/drawing/2014/main" id="{152DD10B-2567-43FC-CA7F-0F78FB491835}"/>
              </a:ext>
            </a:extLst>
          </p:cNvPr>
          <p:cNvSpPr txBox="1"/>
          <p:nvPr/>
        </p:nvSpPr>
        <p:spPr>
          <a:xfrm>
            <a:off x="777379" y="1121346"/>
            <a:ext cx="11130868" cy="5112362"/>
          </a:xfrm>
          <a:prstGeom prst="rect">
            <a:avLst/>
          </a:prstGeom>
          <a:noFill/>
        </p:spPr>
        <p:txBody>
          <a:bodyPr wrap="square" rtlCol="0">
            <a:spAutoFit/>
          </a:bodyPr>
          <a:lstStyle/>
          <a:p>
            <a:pPr marL="342900" marR="0" lvl="0" indent="-342900">
              <a:lnSpc>
                <a:spcPct val="150000"/>
              </a:lnSpc>
              <a:buFont typeface="Symbol" pitchFamily="2" charset="2"/>
              <a:buChar char=""/>
            </a:pPr>
            <a:r>
              <a:rPr lang="en-US" sz="2200" kern="100" dirty="0">
                <a:effectLst/>
                <a:latin typeface="Libre Franklin" pitchFamily="2" charset="77"/>
                <a:ea typeface="Aptos" panose="020B0004020202020204" pitchFamily="34" charset="0"/>
                <a:cs typeface="Times New Roman" panose="02020603050405020304" pitchFamily="18" charset="0"/>
              </a:rPr>
              <a:t>Senior Economist, Council of Economic Advisers (1986-87)</a:t>
            </a:r>
          </a:p>
          <a:p>
            <a:pPr marL="742950" marR="0" lvl="1" indent="-285750">
              <a:lnSpc>
                <a:spcPct val="150000"/>
              </a:lnSpc>
              <a:buFont typeface="Courier New" panose="02070309020205020404" pitchFamily="49" charset="0"/>
              <a:buChar char="o"/>
            </a:pPr>
            <a:r>
              <a:rPr lang="en-US" sz="2200" kern="100" dirty="0">
                <a:effectLst/>
                <a:latin typeface="Libre Franklin" pitchFamily="2" charset="77"/>
                <a:ea typeface="Aptos" panose="020B0004020202020204" pitchFamily="34" charset="0"/>
                <a:cs typeface="Times New Roman" panose="02020603050405020304" pitchFamily="18" charset="0"/>
              </a:rPr>
              <a:t>Coincidental with the initiation of the Uruguay Round of the GATT Negotiations</a:t>
            </a:r>
          </a:p>
          <a:p>
            <a:pPr marL="342900" marR="0" lvl="0" indent="-342900">
              <a:lnSpc>
                <a:spcPct val="150000"/>
              </a:lnSpc>
              <a:buFont typeface="Symbol" pitchFamily="2" charset="2"/>
              <a:buChar char=""/>
            </a:pPr>
            <a:r>
              <a:rPr lang="en-US" sz="2200" kern="100" dirty="0">
                <a:effectLst/>
                <a:latin typeface="Libre Franklin" pitchFamily="2" charset="77"/>
                <a:ea typeface="Aptos" panose="020B0004020202020204" pitchFamily="34" charset="0"/>
                <a:cs typeface="Times New Roman" panose="02020603050405020304" pitchFamily="18" charset="0"/>
              </a:rPr>
              <a:t>Chief Economist, Agency for International Development, U.S. State Department (1988-90)</a:t>
            </a:r>
          </a:p>
          <a:p>
            <a:pPr marL="742950" marR="0" lvl="1" indent="-285750">
              <a:lnSpc>
                <a:spcPct val="150000"/>
              </a:lnSpc>
              <a:buFont typeface="Courier New" panose="02070309020205020404" pitchFamily="49" charset="0"/>
              <a:buChar char="o"/>
            </a:pPr>
            <a:r>
              <a:rPr lang="en-US" sz="2200" kern="100" dirty="0">
                <a:effectLst/>
                <a:latin typeface="Libre Franklin" pitchFamily="2" charset="77"/>
                <a:ea typeface="Aptos" panose="020B0004020202020204" pitchFamily="34" charset="0"/>
                <a:cs typeface="Times New Roman" panose="02020603050405020304" pitchFamily="18" charset="0"/>
              </a:rPr>
              <a:t>Coordination with the Chief Economists of the World Bank and the IMF, following the collapse of the Soviet Union.</a:t>
            </a:r>
          </a:p>
          <a:p>
            <a:pPr marL="342900" marR="0" lvl="0" indent="-342900">
              <a:lnSpc>
                <a:spcPct val="150000"/>
              </a:lnSpc>
              <a:buFont typeface="Symbol" pitchFamily="2" charset="2"/>
              <a:buChar char=""/>
            </a:pPr>
            <a:r>
              <a:rPr lang="en-US" sz="2200" kern="100" dirty="0">
                <a:effectLst/>
                <a:latin typeface="Libre Franklin" pitchFamily="2" charset="77"/>
                <a:ea typeface="Aptos" panose="020B0004020202020204" pitchFamily="34" charset="0"/>
                <a:cs typeface="Times New Roman" panose="02020603050405020304" pitchFamily="18" charset="0"/>
              </a:rPr>
              <a:t>President, Institute for Policy Reform (1990-94)</a:t>
            </a:r>
          </a:p>
          <a:p>
            <a:pPr marL="742950" marR="0" lvl="1" indent="-285750">
              <a:lnSpc>
                <a:spcPct val="150000"/>
              </a:lnSpc>
              <a:spcAft>
                <a:spcPts val="800"/>
              </a:spcAft>
              <a:buFont typeface="Courier New" panose="02070309020205020404" pitchFamily="49" charset="0"/>
              <a:buChar char="o"/>
            </a:pPr>
            <a:r>
              <a:rPr lang="en-US" sz="2200" kern="100" dirty="0">
                <a:effectLst/>
                <a:latin typeface="Libre Franklin" pitchFamily="2" charset="77"/>
                <a:ea typeface="Aptos" panose="020B0004020202020204" pitchFamily="34" charset="0"/>
                <a:cs typeface="Times New Roman" panose="02020603050405020304" pitchFamily="18" charset="0"/>
              </a:rPr>
              <a:t>Clague C, Rausser GC. 1992. The Emergence of Market Economies in Eastern Europe Cambridge, MA: Blackwell Publishers</a:t>
            </a:r>
          </a:p>
        </p:txBody>
      </p:sp>
    </p:spTree>
    <p:extLst>
      <p:ext uri="{BB962C8B-B14F-4D97-AF65-F5344CB8AC3E}">
        <p14:creationId xmlns:p14="http://schemas.microsoft.com/office/powerpoint/2010/main" val="388041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6D658-1E3B-EE8B-6634-39872F1ECC3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9A5355-A96D-86E8-6F05-12B8452F52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32" name="Google Shape;459;p34">
            <a:extLst>
              <a:ext uri="{FF2B5EF4-FFF2-40B4-BE49-F238E27FC236}">
                <a16:creationId xmlns:a16="http://schemas.microsoft.com/office/drawing/2014/main" id="{32773B58-551A-C00D-769B-DD9F6E9CCE30}"/>
              </a:ext>
            </a:extLst>
          </p:cNvPr>
          <p:cNvSpPr txBox="1">
            <a:spLocks/>
          </p:cNvSpPr>
          <p:nvPr/>
        </p:nvSpPr>
        <p:spPr>
          <a:xfrm>
            <a:off x="639212" y="255073"/>
            <a:ext cx="11552788" cy="697200"/>
          </a:xfrm>
          <a:prstGeom prst="rect">
            <a:avLst/>
          </a:prstGeom>
        </p:spPr>
        <p:txBody>
          <a:bodyPr spcFirstLastPara="1" wrap="square" lIns="91425" tIns="45700" rIns="91425" bIns="45700" anchor="t"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a:latin typeface="Libre Franklin" pitchFamily="2" charset="77"/>
              </a:rPr>
              <a:t>Unbalanced Growth and the Political Economy</a:t>
            </a:r>
          </a:p>
        </p:txBody>
      </p:sp>
      <p:sp>
        <p:nvSpPr>
          <p:cNvPr id="4" name="TextBox 3">
            <a:extLst>
              <a:ext uri="{FF2B5EF4-FFF2-40B4-BE49-F238E27FC236}">
                <a16:creationId xmlns:a16="http://schemas.microsoft.com/office/drawing/2014/main" id="{EBF51CAF-BF50-68CA-3C19-2F6A153A2BEC}"/>
              </a:ext>
            </a:extLst>
          </p:cNvPr>
          <p:cNvSpPr txBox="1"/>
          <p:nvPr/>
        </p:nvSpPr>
        <p:spPr>
          <a:xfrm>
            <a:off x="802256" y="1069548"/>
            <a:ext cx="11389743" cy="5401479"/>
          </a:xfrm>
          <a:prstGeom prst="rect">
            <a:avLst/>
          </a:prstGeom>
          <a:noFill/>
        </p:spPr>
        <p:txBody>
          <a:bodyPr wrap="square" rtlCol="0">
            <a:spAutoFit/>
          </a:bodyPr>
          <a:lstStyle/>
          <a:p>
            <a:pPr marL="342900" indent="-342900">
              <a:buFont typeface="Arial" panose="020B0604020202020204" pitchFamily="34" charset="0"/>
              <a:buChar char="•"/>
            </a:pPr>
            <a:r>
              <a:rPr lang="en-US" sz="2300" dirty="0">
                <a:latin typeface="Libre Franklin" pitchFamily="2" charset="77"/>
              </a:rPr>
              <a:t>If losers have sufficient political power, they will block growth policy proposals. </a:t>
            </a:r>
          </a:p>
          <a:p>
            <a:pPr marL="342900" indent="-342900">
              <a:buFont typeface="Arial" panose="020B0604020202020204" pitchFamily="34" charset="0"/>
              <a:buChar char="•"/>
            </a:pPr>
            <a:r>
              <a:rPr lang="en-US" sz="2300" dirty="0">
                <a:latin typeface="Libre Franklin" pitchFamily="2" charset="77"/>
              </a:rPr>
              <a:t>Concrete Example: NAFTA</a:t>
            </a:r>
          </a:p>
          <a:p>
            <a:pPr marL="800100" lvl="1" indent="-342900">
              <a:buFont typeface="Arial" panose="020B0604020202020204" pitchFamily="34" charset="0"/>
              <a:buChar char="•"/>
            </a:pPr>
            <a:r>
              <a:rPr lang="en-US" sz="2300" dirty="0">
                <a:latin typeface="Libre Franklin" pitchFamily="2" charset="77"/>
              </a:rPr>
              <a:t>Fresh produce imports surged: domestic share of avocados (100% → 10%), fruits (69% → 41%), and vegetables (91% → 65%) </a:t>
            </a:r>
          </a:p>
          <a:p>
            <a:pPr marL="800100" lvl="1" indent="-342900">
              <a:buFont typeface="Arial" panose="020B0604020202020204" pitchFamily="34" charset="0"/>
              <a:buChar char="•"/>
            </a:pPr>
            <a:r>
              <a:rPr lang="en-US" sz="2300" dirty="0">
                <a:latin typeface="Libre Franklin" pitchFamily="2" charset="77"/>
              </a:rPr>
              <a:t>Automotive supply chains globalized: vehicle imports rose (18% → 42%), domestic content fell (73% → 40%), and Mexico’s production share grew (6% → 20%).</a:t>
            </a:r>
          </a:p>
          <a:p>
            <a:pPr marL="800100" lvl="1" indent="-342900">
              <a:buFont typeface="Arial" panose="020B0604020202020204" pitchFamily="34" charset="0"/>
              <a:buChar char="•"/>
            </a:pPr>
            <a:r>
              <a:rPr lang="en-US" sz="2300" dirty="0">
                <a:latin typeface="Libre Franklin" pitchFamily="2" charset="77"/>
              </a:rPr>
              <a:t>Bill Clinton (1993): “NAFTA means jobs. American jobs, and good-paying American jobs.”</a:t>
            </a:r>
          </a:p>
          <a:p>
            <a:pPr marL="800100" lvl="1" indent="-342900">
              <a:buFont typeface="Arial" panose="020B0604020202020204" pitchFamily="34" charset="0"/>
              <a:buChar char="•"/>
            </a:pPr>
            <a:r>
              <a:rPr lang="en-US" sz="2300" dirty="0">
                <a:latin typeface="Libre Franklin" pitchFamily="2" charset="77"/>
              </a:rPr>
              <a:t>Ross Perot (1992): “You’re going to hear a giant sucking sound of jobs being pulled out of this country.”</a:t>
            </a:r>
          </a:p>
          <a:p>
            <a:pPr marL="342900" lvl="0" indent="-342900">
              <a:buFont typeface="Arial" panose="020B0604020202020204" pitchFamily="34" charset="0"/>
              <a:buChar char="•"/>
            </a:pPr>
            <a:r>
              <a:rPr lang="en-US" sz="2300" dirty="0">
                <a:latin typeface="Libre Franklin" pitchFamily="2" charset="77"/>
              </a:rPr>
              <a:t>As Deaton &amp; Case (2020) show, these dynamics contributed to deaths of despair and political backlash.</a:t>
            </a:r>
          </a:p>
          <a:p>
            <a:pPr marL="342900" lvl="0" indent="-342900">
              <a:buFont typeface="Arial" panose="020B0604020202020204" pitchFamily="34" charset="0"/>
              <a:buChar char="•"/>
            </a:pPr>
            <a:r>
              <a:rPr lang="en-US" sz="2300" b="1" dirty="0">
                <a:latin typeface="Libre Franklin" pitchFamily="2" charset="77"/>
              </a:rPr>
              <a:t>Key Lesson: Even pro-growth reforms require smart, credible compensatory policy to ensure the long-run viability of unbalanced growth policies.</a:t>
            </a:r>
          </a:p>
        </p:txBody>
      </p:sp>
      <p:sp>
        <p:nvSpPr>
          <p:cNvPr id="3" name="TextBox 2">
            <a:extLst>
              <a:ext uri="{FF2B5EF4-FFF2-40B4-BE49-F238E27FC236}">
                <a16:creationId xmlns:a16="http://schemas.microsoft.com/office/drawing/2014/main" id="{EE4941D9-9CDC-E181-7E36-10E194AA3A1C}"/>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UNBALANCED GROWTH AND THE POLITICAL ECONOMY</a:t>
            </a:r>
          </a:p>
        </p:txBody>
      </p:sp>
    </p:spTree>
    <p:extLst>
      <p:ext uri="{BB962C8B-B14F-4D97-AF65-F5344CB8AC3E}">
        <p14:creationId xmlns:p14="http://schemas.microsoft.com/office/powerpoint/2010/main" val="65731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FE2A80-BF78-5049-9F71-508A2E59FB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2" name="Google Shape;459;p34">
            <a:extLst>
              <a:ext uri="{FF2B5EF4-FFF2-40B4-BE49-F238E27FC236}">
                <a16:creationId xmlns:a16="http://schemas.microsoft.com/office/drawing/2014/main" id="{B59D741F-52D5-454D-8D04-85026AD95A01}"/>
              </a:ext>
            </a:extLst>
          </p:cNvPr>
          <p:cNvSpPr txBox="1">
            <a:spLocks/>
          </p:cNvSpPr>
          <p:nvPr/>
        </p:nvSpPr>
        <p:spPr>
          <a:xfrm>
            <a:off x="639212" y="255073"/>
            <a:ext cx="11552788" cy="697200"/>
          </a:xfrm>
          <a:prstGeom prst="rect">
            <a:avLst/>
          </a:prstGeom>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b="1" dirty="0">
                <a:latin typeface="Libre Franklin" pitchFamily="2" charset="77"/>
              </a:rPr>
              <a:t>Political Economic Models</a:t>
            </a:r>
          </a:p>
        </p:txBody>
      </p:sp>
      <p:sp>
        <p:nvSpPr>
          <p:cNvPr id="4" name="TextBox 3">
            <a:extLst>
              <a:ext uri="{FF2B5EF4-FFF2-40B4-BE49-F238E27FC236}">
                <a16:creationId xmlns:a16="http://schemas.microsoft.com/office/drawing/2014/main" id="{AA4A113E-ED40-BB4D-B2B1-BD7C3E86EDC0}"/>
              </a:ext>
            </a:extLst>
          </p:cNvPr>
          <p:cNvSpPr txBox="1"/>
          <p:nvPr/>
        </p:nvSpPr>
        <p:spPr>
          <a:xfrm>
            <a:off x="953048" y="952273"/>
            <a:ext cx="10925115" cy="556876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a:latin typeface="Libre Franklin" pitchFamily="2" charset="77"/>
              </a:rPr>
              <a:t>Economic textbooks falsely divide policies into "good" (pie-expanding) and "bad" (redistributive, rent-seeking)</a:t>
            </a:r>
          </a:p>
          <a:p>
            <a:pPr marL="457200" indent="-457200">
              <a:lnSpc>
                <a:spcPct val="150000"/>
              </a:lnSpc>
              <a:buFont typeface="Arial" panose="020B0604020202020204" pitchFamily="34" charset="0"/>
              <a:buChar char="•"/>
            </a:pPr>
            <a:r>
              <a:rPr lang="en-US" sz="2400" dirty="0">
                <a:latin typeface="Libre Franklin" pitchFamily="2" charset="77"/>
              </a:rPr>
              <a:t>Government policies emerge from complex power dynamics between competing interest groups</a:t>
            </a:r>
          </a:p>
          <a:p>
            <a:pPr marL="457200" indent="-457200">
              <a:lnSpc>
                <a:spcPct val="150000"/>
              </a:lnSpc>
              <a:buFont typeface="Arial" panose="020B0604020202020204" pitchFamily="34" charset="0"/>
              <a:buChar char="•"/>
            </a:pPr>
            <a:r>
              <a:rPr lang="en-US" sz="2400" dirty="0">
                <a:latin typeface="Libre Franklin" pitchFamily="2" charset="77"/>
              </a:rPr>
              <a:t>Rent-seeking effectiveness depends on group size, media influence, electoral structures, and free-rider solutions</a:t>
            </a:r>
          </a:p>
          <a:p>
            <a:pPr marL="457200" indent="-457200">
              <a:lnSpc>
                <a:spcPct val="150000"/>
              </a:lnSpc>
              <a:buFont typeface="Arial" panose="020B0604020202020204" pitchFamily="34" charset="0"/>
              <a:buChar char="•"/>
            </a:pPr>
            <a:r>
              <a:rPr lang="en-US" sz="2400" dirty="0">
                <a:latin typeface="Libre Franklin" pitchFamily="2" charset="77"/>
              </a:rPr>
              <a:t>Rausser et al. (2011) identifies six explanatory schools of thought, none offering policy prescriptions</a:t>
            </a:r>
          </a:p>
          <a:p>
            <a:pPr marL="457200" indent="-457200">
              <a:lnSpc>
                <a:spcPct val="150000"/>
              </a:lnSpc>
              <a:buFont typeface="Arial" panose="020B0604020202020204" pitchFamily="34" charset="0"/>
              <a:buChar char="•"/>
            </a:pPr>
            <a:r>
              <a:rPr lang="en-US" sz="2400" dirty="0">
                <a:latin typeface="Libre Franklin" pitchFamily="2" charset="77"/>
              </a:rPr>
              <a:t>Conventional welfare analysis fails in environments with imbalanced political power</a:t>
            </a:r>
          </a:p>
        </p:txBody>
      </p:sp>
      <p:sp>
        <p:nvSpPr>
          <p:cNvPr id="3" name="TextBox 2">
            <a:extLst>
              <a:ext uri="{FF2B5EF4-FFF2-40B4-BE49-F238E27FC236}">
                <a16:creationId xmlns:a16="http://schemas.microsoft.com/office/drawing/2014/main" id="{4B8B4F7E-311C-ED8E-3616-C6880A77AB08}"/>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POLITICAL ECONOMIC MODELS</a:t>
            </a:r>
          </a:p>
        </p:txBody>
      </p:sp>
    </p:spTree>
    <p:extLst>
      <p:ext uri="{BB962C8B-B14F-4D97-AF65-F5344CB8AC3E}">
        <p14:creationId xmlns:p14="http://schemas.microsoft.com/office/powerpoint/2010/main" val="326692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FE2A80-BF78-5049-9F71-508A2E59FB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32" name="Google Shape;459;p34">
            <a:extLst>
              <a:ext uri="{FF2B5EF4-FFF2-40B4-BE49-F238E27FC236}">
                <a16:creationId xmlns:a16="http://schemas.microsoft.com/office/drawing/2014/main" id="{B59D741F-52D5-454D-8D04-85026AD95A01}"/>
              </a:ext>
            </a:extLst>
          </p:cNvPr>
          <p:cNvSpPr txBox="1">
            <a:spLocks/>
          </p:cNvSpPr>
          <p:nvPr/>
        </p:nvSpPr>
        <p:spPr>
          <a:xfrm>
            <a:off x="639212" y="286224"/>
            <a:ext cx="11552788" cy="697200"/>
          </a:xfrm>
          <a:prstGeom prst="rect">
            <a:avLst/>
          </a:prstGeom>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8900" lvl="0" algn="ctr">
              <a:spcBef>
                <a:spcPts val="1000"/>
              </a:spcBef>
              <a:buSzPts val="2200"/>
            </a:pPr>
            <a:r>
              <a:rPr lang="en-US" sz="4400" b="1" dirty="0">
                <a:latin typeface="Libre Franklin" pitchFamily="2" charset="77"/>
              </a:rPr>
              <a:t>The Construction of PERTs and PESTs</a:t>
            </a:r>
          </a:p>
        </p:txBody>
      </p:sp>
      <p:sp>
        <p:nvSpPr>
          <p:cNvPr id="3" name="Rectangle 2">
            <a:extLst>
              <a:ext uri="{FF2B5EF4-FFF2-40B4-BE49-F238E27FC236}">
                <a16:creationId xmlns:a16="http://schemas.microsoft.com/office/drawing/2014/main" id="{CB7865D1-6DC6-2E45-8B64-D713F8542D4A}"/>
              </a:ext>
            </a:extLst>
          </p:cNvPr>
          <p:cNvSpPr/>
          <p:nvPr/>
        </p:nvSpPr>
        <p:spPr>
          <a:xfrm>
            <a:off x="587909" y="1464359"/>
            <a:ext cx="11295355" cy="3929281"/>
          </a:xfrm>
          <a:prstGeom prst="rect">
            <a:avLst/>
          </a:prstGeom>
        </p:spPr>
        <p:txBody>
          <a:bodyPr wrap="square">
            <a:spAutoFit/>
          </a:bodyPr>
          <a:lstStyle/>
          <a:p>
            <a:pPr marL="457200" lvl="0" indent="-368300">
              <a:spcBef>
                <a:spcPts val="1000"/>
              </a:spcBef>
              <a:buSzPts val="2200"/>
              <a:buFont typeface="Arial" panose="020B0604020202020204" pitchFamily="34" charset="0"/>
              <a:buChar char="•"/>
            </a:pPr>
            <a:r>
              <a:rPr lang="en-US" sz="2400" dirty="0">
                <a:latin typeface="Libre Franklin" pitchFamily="2" charset="77"/>
              </a:rPr>
              <a:t>Two fundamental types of policies</a:t>
            </a:r>
          </a:p>
          <a:p>
            <a:pPr marL="457200" lvl="0" indent="-368300">
              <a:spcBef>
                <a:spcPts val="1000"/>
              </a:spcBef>
              <a:buSzPts val="2200"/>
              <a:buFont typeface="Arial" panose="020B0604020202020204" pitchFamily="34" charset="0"/>
              <a:buChar char="•"/>
            </a:pPr>
            <a:endParaRPr lang="en-US" sz="2400" dirty="0">
              <a:latin typeface="Libre Franklin" pitchFamily="2" charset="77"/>
            </a:endParaRPr>
          </a:p>
          <a:p>
            <a:pPr marL="457200" lvl="0" indent="-368300">
              <a:spcBef>
                <a:spcPts val="1000"/>
              </a:spcBef>
              <a:buSzPts val="2200"/>
              <a:buFont typeface="Arial" panose="020B0604020202020204" pitchFamily="34" charset="0"/>
              <a:buChar char="•"/>
            </a:pPr>
            <a:r>
              <a:rPr lang="en-US" sz="2400" dirty="0">
                <a:latin typeface="Libre Franklin" pitchFamily="2" charset="77"/>
              </a:rPr>
              <a:t>Pure public goods: don’t embrace complete set of pie-expanding policies.</a:t>
            </a:r>
          </a:p>
          <a:p>
            <a:pPr marL="457200" lvl="0" indent="-368300">
              <a:spcBef>
                <a:spcPts val="1000"/>
              </a:spcBef>
              <a:buSzPts val="2200"/>
              <a:buFont typeface="Arial" panose="020B0604020202020204" pitchFamily="34" charset="0"/>
              <a:buChar char="•"/>
            </a:pPr>
            <a:endParaRPr lang="en-US" sz="2400" dirty="0">
              <a:latin typeface="Libre Franklin" pitchFamily="2" charset="77"/>
            </a:endParaRPr>
          </a:p>
          <a:p>
            <a:pPr marL="457200" lvl="0" indent="-368300">
              <a:spcBef>
                <a:spcPts val="1000"/>
              </a:spcBef>
              <a:buSzPts val="2200"/>
              <a:buFont typeface="Arial" panose="020B0604020202020204" pitchFamily="34" charset="0"/>
              <a:buChar char="•"/>
            </a:pPr>
            <a:r>
              <a:rPr lang="en-US" sz="2400" b="1" i="1" dirty="0">
                <a:latin typeface="Libre Franklin" pitchFamily="2" charset="77"/>
              </a:rPr>
              <a:t>Political-economic resource transaction (PERT) policies</a:t>
            </a:r>
            <a:r>
              <a:rPr lang="en-US" sz="2400" b="1" dirty="0">
                <a:latin typeface="Libre Franklin" pitchFamily="2" charset="77"/>
              </a:rPr>
              <a:t>: structured to reduce or resolve problems of coordination failures, ill-defined property rights, free-riding and the offering of pure public goods, as well as obstacles to economic growth already in place due to existing institutions and government actions implemented in the past.</a:t>
            </a:r>
          </a:p>
        </p:txBody>
      </p:sp>
      <p:sp>
        <p:nvSpPr>
          <p:cNvPr id="4" name="TextBox 3">
            <a:extLst>
              <a:ext uri="{FF2B5EF4-FFF2-40B4-BE49-F238E27FC236}">
                <a16:creationId xmlns:a16="http://schemas.microsoft.com/office/drawing/2014/main" id="{F0700EC8-9274-7885-9713-F65412C16B43}"/>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SMART POLICIES</a:t>
            </a:r>
          </a:p>
        </p:txBody>
      </p:sp>
    </p:spTree>
    <p:extLst>
      <p:ext uri="{BB962C8B-B14F-4D97-AF65-F5344CB8AC3E}">
        <p14:creationId xmlns:p14="http://schemas.microsoft.com/office/powerpoint/2010/main" val="215997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FE2A80-BF78-5049-9F71-508A2E59FB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32" name="Google Shape;459;p34">
            <a:extLst>
              <a:ext uri="{FF2B5EF4-FFF2-40B4-BE49-F238E27FC236}">
                <a16:creationId xmlns:a16="http://schemas.microsoft.com/office/drawing/2014/main" id="{B59D741F-52D5-454D-8D04-85026AD95A01}"/>
              </a:ext>
            </a:extLst>
          </p:cNvPr>
          <p:cNvSpPr txBox="1">
            <a:spLocks/>
          </p:cNvSpPr>
          <p:nvPr/>
        </p:nvSpPr>
        <p:spPr>
          <a:xfrm>
            <a:off x="639212" y="286224"/>
            <a:ext cx="11552788" cy="697200"/>
          </a:xfrm>
          <a:prstGeom prst="rect">
            <a:avLst/>
          </a:prstGeom>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8900" lvl="0" algn="ctr">
              <a:spcBef>
                <a:spcPts val="1000"/>
              </a:spcBef>
              <a:buSzPts val="2200"/>
            </a:pPr>
            <a:r>
              <a:rPr lang="en-US" sz="4400" b="1" dirty="0">
                <a:latin typeface="Libre Franklin" pitchFamily="2" charset="77"/>
              </a:rPr>
              <a:t>The Construction of PERTs and PESTs</a:t>
            </a:r>
          </a:p>
        </p:txBody>
      </p:sp>
      <p:sp>
        <p:nvSpPr>
          <p:cNvPr id="3" name="Rectangle 2">
            <a:extLst>
              <a:ext uri="{FF2B5EF4-FFF2-40B4-BE49-F238E27FC236}">
                <a16:creationId xmlns:a16="http://schemas.microsoft.com/office/drawing/2014/main" id="{CB7865D1-6DC6-2E45-8B64-D713F8542D4A}"/>
              </a:ext>
            </a:extLst>
          </p:cNvPr>
          <p:cNvSpPr/>
          <p:nvPr/>
        </p:nvSpPr>
        <p:spPr>
          <a:xfrm>
            <a:off x="639212" y="1623377"/>
            <a:ext cx="11295355" cy="5042406"/>
          </a:xfrm>
          <a:prstGeom prst="rect">
            <a:avLst/>
          </a:prstGeom>
        </p:spPr>
        <p:txBody>
          <a:bodyPr wrap="square">
            <a:spAutoFit/>
          </a:bodyPr>
          <a:lstStyle/>
          <a:p>
            <a:pPr marL="457200" lvl="0" indent="-368300">
              <a:spcBef>
                <a:spcPts val="1000"/>
              </a:spcBef>
              <a:buSzPts val="2200"/>
              <a:buFont typeface="Arial" panose="020B0604020202020204" pitchFamily="34" charset="0"/>
              <a:buChar char="•"/>
            </a:pPr>
            <a:r>
              <a:rPr lang="en-US" sz="2400" dirty="0">
                <a:latin typeface="Libre Franklin" pitchFamily="2" charset="77"/>
              </a:rPr>
              <a:t>Pure redistributive instruments fail to embrace the complete set of redistribution policies. </a:t>
            </a:r>
          </a:p>
          <a:p>
            <a:pPr marL="457200" lvl="0" indent="-368300">
              <a:spcBef>
                <a:spcPts val="1000"/>
              </a:spcBef>
              <a:buSzPts val="2200"/>
              <a:buFont typeface="Arial" panose="020B0604020202020204" pitchFamily="34" charset="0"/>
              <a:buChar char="•"/>
            </a:pPr>
            <a:endParaRPr lang="en-US" sz="2400" dirty="0">
              <a:latin typeface="Libre Franklin" pitchFamily="2" charset="77"/>
            </a:endParaRPr>
          </a:p>
          <a:p>
            <a:pPr marL="457200" lvl="0" indent="-368300">
              <a:spcBef>
                <a:spcPts val="1000"/>
              </a:spcBef>
              <a:buSzPts val="2200"/>
              <a:buFont typeface="Arial" panose="020B0604020202020204" pitchFamily="34" charset="0"/>
              <a:buChar char="•"/>
            </a:pPr>
            <a:r>
              <a:rPr lang="en-US" sz="2400" b="1" i="1" dirty="0">
                <a:latin typeface="Libre Franklin" pitchFamily="2" charset="77"/>
              </a:rPr>
              <a:t>Political-economic seeking transfer (PEST) policies: </a:t>
            </a:r>
            <a:r>
              <a:rPr lang="en-US" sz="2400" b="1" dirty="0">
                <a:latin typeface="Libre Franklin" pitchFamily="2" charset="77"/>
              </a:rPr>
              <a:t>compensatory, redistributive policies to offset short-term losses that interest groups may suffer</a:t>
            </a:r>
          </a:p>
          <a:p>
            <a:pPr marL="88900" lvl="0">
              <a:spcBef>
                <a:spcPts val="1000"/>
              </a:spcBef>
              <a:buSzPts val="2200"/>
            </a:pPr>
            <a:endParaRPr lang="en-US" sz="2400" b="1" dirty="0">
              <a:latin typeface="Libre Franklin" pitchFamily="2" charset="77"/>
            </a:endParaRPr>
          </a:p>
          <a:p>
            <a:pPr marL="457200" indent="-368300">
              <a:spcBef>
                <a:spcPts val="1000"/>
              </a:spcBef>
              <a:buSzPts val="2200"/>
              <a:buFont typeface="Arial" panose="020B0604020202020204" pitchFamily="34" charset="0"/>
              <a:buChar char="•"/>
            </a:pPr>
            <a:r>
              <a:rPr lang="en-US" sz="2400" b="1" i="1" dirty="0">
                <a:latin typeface="Libre Franklin" pitchFamily="2" charset="77"/>
              </a:rPr>
              <a:t>Conclusion: </a:t>
            </a:r>
            <a:r>
              <a:rPr lang="en-US" sz="2400" dirty="0">
                <a:latin typeface="Libre Franklin" pitchFamily="2" charset="77"/>
              </a:rPr>
              <a:t>when accounting for political-economic processes, we need a more insightful theme on how PERTs should be combined simultaneously with PESTs.</a:t>
            </a:r>
          </a:p>
          <a:p>
            <a:pPr marL="88900">
              <a:spcBef>
                <a:spcPts val="1000"/>
              </a:spcBef>
              <a:buSzPts val="2200"/>
            </a:pPr>
            <a:br>
              <a:rPr lang="en-US" sz="2000" b="1" dirty="0">
                <a:latin typeface="Libre Franklin" pitchFamily="2" charset="77"/>
              </a:rPr>
            </a:br>
            <a:endParaRPr lang="en-US" sz="2000" b="1" dirty="0">
              <a:latin typeface="Libre Franklin" pitchFamily="2" charset="77"/>
            </a:endParaRPr>
          </a:p>
        </p:txBody>
      </p:sp>
      <p:sp>
        <p:nvSpPr>
          <p:cNvPr id="4" name="TextBox 3">
            <a:extLst>
              <a:ext uri="{FF2B5EF4-FFF2-40B4-BE49-F238E27FC236}">
                <a16:creationId xmlns:a16="http://schemas.microsoft.com/office/drawing/2014/main" id="{F0700EC8-9274-7885-9713-F65412C16B43}"/>
              </a:ext>
            </a:extLst>
          </p:cNvPr>
          <p:cNvSpPr txBox="1"/>
          <p:nvPr/>
        </p:nvSpPr>
        <p:spPr>
          <a:xfrm rot="16200000">
            <a:off x="-3173700" y="3228945"/>
            <a:ext cx="6858002" cy="400110"/>
          </a:xfrm>
          <a:prstGeom prst="rect">
            <a:avLst/>
          </a:prstGeom>
          <a:noFill/>
        </p:spPr>
        <p:txBody>
          <a:bodyPr wrap="square" rtlCol="0">
            <a:spAutoFit/>
          </a:bodyPr>
          <a:lstStyle/>
          <a:p>
            <a:pPr algn="ctr"/>
            <a:r>
              <a:rPr lang="en-US" sz="2000" dirty="0"/>
              <a:t>SMART POLICIES</a:t>
            </a:r>
          </a:p>
        </p:txBody>
      </p:sp>
    </p:spTree>
    <p:extLst>
      <p:ext uri="{BB962C8B-B14F-4D97-AF65-F5344CB8AC3E}">
        <p14:creationId xmlns:p14="http://schemas.microsoft.com/office/powerpoint/2010/main" val="384694957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c66bc13f-37fb-424e-b953-b4dd215cda73}" enabled="1" method="Standard" siteId="{3bee5c8a-6cb4-4c10-a77b-cd2eaeb7534e}" contentBits="0" removed="0"/>
</clbl:labelList>
</file>

<file path=docProps/app.xml><?xml version="1.0" encoding="utf-8"?>
<Properties xmlns="http://schemas.openxmlformats.org/officeDocument/2006/extended-properties" xmlns:vt="http://schemas.openxmlformats.org/officeDocument/2006/docPropsVTypes">
  <Template/>
  <TotalTime>85389</TotalTime>
  <Words>4151</Words>
  <Application>Microsoft Macintosh PowerPoint</Application>
  <PresentationFormat>Widescreen</PresentationFormat>
  <Paragraphs>385</Paragraphs>
  <Slides>36</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Courier New</vt:lpstr>
      <vt:lpstr>Franklin Gothic Book</vt:lpstr>
      <vt:lpstr>Libre Franklin</vt:lpstr>
      <vt:lpstr>Garamond</vt:lpstr>
      <vt:lpstr>Symbol</vt:lpstr>
      <vt:lpstr>Arial</vt:lpstr>
      <vt:lpstr>Libre Franklin Light</vt:lpstr>
      <vt:lpstr>Times New Roman</vt:lpstr>
      <vt:lpstr>Cambria Math</vt:lpstr>
      <vt:lpstr>Calibri</vt:lpstr>
      <vt:lpstr>Crop</vt:lpstr>
      <vt:lpstr>THE CURATION OF SMART GOVERNMENTS: A PERSONAL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Curation of Smart Governments</dc:title>
  <dc:creator>Usuario</dc:creator>
  <cp:lastModifiedBy>Gordon Rausser</cp:lastModifiedBy>
  <cp:revision>223</cp:revision>
  <cp:lastPrinted>2025-05-10T00:33:01Z</cp:lastPrinted>
  <dcterms:modified xsi:type="dcterms:W3CDTF">2025-07-26T00:12:50Z</dcterms:modified>
</cp:coreProperties>
</file>